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Lst>
  <p:sldSz cy="6858000" cx="12192000"/>
  <p:notesSz cx="6858000" cy="9144000"/>
  <p:embeddedFontLst>
    <p:embeddedFont>
      <p:font typeface="Play"/>
      <p:regular r:id="rId41"/>
      <p:bold r:id="rId42"/>
    </p:embeddedFont>
    <p:embeddedFont>
      <p:font typeface="Tahoma"/>
      <p:regular r:id="rId43"/>
      <p:bold r:id="rId44"/>
    </p:embeddedFont>
    <p:embeddedFont>
      <p:font typeface="Century Gothic"/>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font" Target="fonts/Play-bold.fntdata"/><Relationship Id="rId41" Type="http://schemas.openxmlformats.org/officeDocument/2006/relationships/font" Target="fonts/Play-regular.fntdata"/><Relationship Id="rId22" Type="http://schemas.openxmlformats.org/officeDocument/2006/relationships/slide" Target="slides/slide18.xml"/><Relationship Id="rId44" Type="http://schemas.openxmlformats.org/officeDocument/2006/relationships/font" Target="fonts/Tahoma-bold.fntdata"/><Relationship Id="rId21" Type="http://schemas.openxmlformats.org/officeDocument/2006/relationships/slide" Target="slides/slide17.xml"/><Relationship Id="rId43" Type="http://schemas.openxmlformats.org/officeDocument/2006/relationships/font" Target="fonts/Tahoma-regular.fntdata"/><Relationship Id="rId24" Type="http://schemas.openxmlformats.org/officeDocument/2006/relationships/slide" Target="slides/slide20.xml"/><Relationship Id="rId46" Type="http://schemas.openxmlformats.org/officeDocument/2006/relationships/font" Target="fonts/CenturyGothic-bold.fntdata"/><Relationship Id="rId23" Type="http://schemas.openxmlformats.org/officeDocument/2006/relationships/slide" Target="slides/slide19.xml"/><Relationship Id="rId45" Type="http://schemas.openxmlformats.org/officeDocument/2006/relationships/font" Target="fonts/CenturyGothic-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48" Type="http://schemas.openxmlformats.org/officeDocument/2006/relationships/font" Target="fonts/CenturyGothic-boldItalic.fntdata"/><Relationship Id="rId25" Type="http://schemas.openxmlformats.org/officeDocument/2006/relationships/slide" Target="slides/slide21.xml"/><Relationship Id="rId47" Type="http://schemas.openxmlformats.org/officeDocument/2006/relationships/font" Target="fonts/CenturyGothic-italic.fnt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CO"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 name="Google Shape;8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0" name="Google Shape;17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0" name="Google Shape;19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6" name="Google Shape;19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7" name="Google Shape;21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8" name="Google Shape;22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7" name="Google Shape;237;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9" name="Google Shape;249;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Google Shape;255;p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6" name="Google Shape;256;p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 name="Google Shape;263;p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4" name="Google Shape;264;p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 name="Google Shape;270;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1" name="Google Shape;271;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 name="Google Shape;9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 name="Google Shape;277;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8" name="Google Shape;278;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p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7" name="Google Shape;287;p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p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5" name="Google Shape;295;p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1" name="Google Shape;301;p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2" name="Google Shape;302;p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 name="Google Shape;309;p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0" name="Google Shape;310;p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 name="Google Shape;316;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7" name="Google Shape;317;p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p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4" name="Google Shape;324;p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p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1" name="Google Shape;331;p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7" name="Google Shape;33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3" name="Google Shape;343;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4" name="Google Shape;344;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 name="Google Shape;10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1" name="Google Shape;351;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7" name="Google Shape;357;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8" name="Google Shape;358;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 name="Google Shape;365;p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6" name="Google Shape;366;p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 name="Google Shape;372;p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3" name="Google Shape;373;p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9" name="Google Shape;379;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 name="Google Shape;385;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6" name="Google Shape;386;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2" name="Google Shape;392;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 name="Google Shape;11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 name="Google Shape;12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 name="Google Shape;13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 name="Google Shape;14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8" name="Google Shape;15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4" name="Google Shape;16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5" name="Shape 15"/>
        <p:cNvGrpSpPr/>
        <p:nvPr/>
      </p:nvGrpSpPr>
      <p:grpSpPr>
        <a:xfrm>
          <a:off x="0" y="0"/>
          <a:ext cx="0" cy="0"/>
          <a:chOff x="0" y="0"/>
          <a:chExt cx="0" cy="0"/>
        </a:xfrm>
      </p:grpSpPr>
      <p:pic>
        <p:nvPicPr>
          <p:cNvPr id="16" name="Google Shape;16;p2"/>
          <p:cNvPicPr preferRelativeResize="0"/>
          <p:nvPr/>
        </p:nvPicPr>
        <p:blipFill rotWithShape="1">
          <a:blip r:embed="rId2">
            <a:alphaModFix/>
          </a:blip>
          <a:srcRect b="0" l="0" r="0" t="0"/>
          <a:stretch/>
        </p:blipFill>
        <p:spPr>
          <a:xfrm>
            <a:off x="0" y="1673"/>
            <a:ext cx="12194978" cy="6856327"/>
          </a:xfrm>
          <a:prstGeom prst="rect">
            <a:avLst/>
          </a:prstGeom>
          <a:noFill/>
          <a:ln>
            <a:noFill/>
          </a:ln>
        </p:spPr>
      </p:pic>
      <p:sp>
        <p:nvSpPr>
          <p:cNvPr id="17" name="Google Shape;17;p2"/>
          <p:cNvSpPr txBox="1"/>
          <p:nvPr>
            <p:ph type="ctrTitle"/>
          </p:nvPr>
        </p:nvSpPr>
        <p:spPr>
          <a:xfrm>
            <a:off x="4981902" y="1122363"/>
            <a:ext cx="5686097" cy="2387600"/>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lt1"/>
              </a:buClr>
              <a:buSzPts val="4800"/>
              <a:buFont typeface="Play"/>
              <a:buNone/>
              <a:defRPr sz="4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2"/>
          <p:cNvSpPr txBox="1"/>
          <p:nvPr>
            <p:ph idx="1" type="subTitle"/>
          </p:nvPr>
        </p:nvSpPr>
        <p:spPr>
          <a:xfrm>
            <a:off x="4981902" y="3602038"/>
            <a:ext cx="5686098" cy="1655762"/>
          </a:xfrm>
          <a:prstGeom prst="rect">
            <a:avLst/>
          </a:prstGeom>
          <a:noFill/>
          <a:ln>
            <a:noFill/>
          </a:ln>
        </p:spPr>
        <p:txBody>
          <a:bodyPr anchorCtr="0" anchor="t" bIns="45700" lIns="91425" spcFirstLastPara="1" rIns="91425" wrap="square" tIns="45700">
            <a:normAutofit/>
          </a:bodyPr>
          <a:lstStyle>
            <a:lvl1pPr lvl="0" algn="r">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9" name="Google Shape;19;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4" name="Shape 74"/>
        <p:cNvGrpSpPr/>
        <p:nvPr/>
      </p:nvGrpSpPr>
      <p:grpSpPr>
        <a:xfrm>
          <a:off x="0" y="0"/>
          <a:ext cx="0" cy="0"/>
          <a:chOff x="0" y="0"/>
          <a:chExt cx="0" cy="0"/>
        </a:xfrm>
      </p:grpSpPr>
      <p:sp>
        <p:nvSpPr>
          <p:cNvPr id="75" name="Google Shape;75;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0" name="Shape 80"/>
        <p:cNvGrpSpPr/>
        <p:nvPr/>
      </p:nvGrpSpPr>
      <p:grpSpPr>
        <a:xfrm>
          <a:off x="0" y="0"/>
          <a:ext cx="0" cy="0"/>
          <a:chOff x="0" y="0"/>
          <a:chExt cx="0" cy="0"/>
        </a:xfrm>
      </p:grpSpPr>
      <p:sp>
        <p:nvSpPr>
          <p:cNvPr id="81" name="Google Shape;81;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2" name="Shape 22"/>
        <p:cNvGrpSpPr/>
        <p:nvPr/>
      </p:nvGrpSpPr>
      <p:grpSpPr>
        <a:xfrm>
          <a:off x="0" y="0"/>
          <a:ext cx="0" cy="0"/>
          <a:chOff x="0" y="0"/>
          <a:chExt cx="0" cy="0"/>
        </a:xfrm>
      </p:grpSpPr>
      <p:pic>
        <p:nvPicPr>
          <p:cNvPr id="23" name="Google Shape;23;p3"/>
          <p:cNvPicPr preferRelativeResize="0"/>
          <p:nvPr/>
        </p:nvPicPr>
        <p:blipFill rotWithShape="1">
          <a:blip r:embed="rId2">
            <a:alphaModFix/>
          </a:blip>
          <a:srcRect b="0" l="0" r="0" t="0"/>
          <a:stretch/>
        </p:blipFill>
        <p:spPr>
          <a:xfrm>
            <a:off x="0" y="1673"/>
            <a:ext cx="12194978" cy="6856327"/>
          </a:xfrm>
          <a:prstGeom prst="rect">
            <a:avLst/>
          </a:prstGeom>
          <a:noFill/>
          <a:ln>
            <a:noFill/>
          </a:ln>
        </p:spPr>
      </p:pic>
      <p:sp>
        <p:nvSpPr>
          <p:cNvPr id="24" name="Google Shape;24;p3"/>
          <p:cNvSpPr txBox="1"/>
          <p:nvPr>
            <p:ph type="title"/>
          </p:nvPr>
        </p:nvSpPr>
        <p:spPr>
          <a:xfrm>
            <a:off x="838200" y="134682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
          <p:cNvSpPr txBox="1"/>
          <p:nvPr>
            <p:ph idx="1" type="body"/>
          </p:nvPr>
        </p:nvSpPr>
        <p:spPr>
          <a:xfrm>
            <a:off x="838200" y="2732687"/>
            <a:ext cx="10515600" cy="348631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 name="Google Shape;26;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9" name="Shape 29"/>
        <p:cNvGrpSpPr/>
        <p:nvPr/>
      </p:nvGrpSpPr>
      <p:grpSpPr>
        <a:xfrm>
          <a:off x="0" y="0"/>
          <a:ext cx="0" cy="0"/>
          <a:chOff x="0" y="0"/>
          <a:chExt cx="0" cy="0"/>
        </a:xfrm>
      </p:grpSpPr>
      <p:sp>
        <p:nvSpPr>
          <p:cNvPr id="30" name="Google Shape;30;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Play"/>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757575"/>
              </a:buClr>
              <a:buSzPts val="2400"/>
              <a:buNone/>
              <a:defRPr sz="2400">
                <a:solidFill>
                  <a:srgbClr val="757575"/>
                </a:solidFill>
              </a:defRPr>
            </a:lvl1pPr>
            <a:lvl2pPr indent="-228600" lvl="1" marL="914400" algn="l">
              <a:lnSpc>
                <a:spcPct val="90000"/>
              </a:lnSpc>
              <a:spcBef>
                <a:spcPts val="500"/>
              </a:spcBef>
              <a:spcAft>
                <a:spcPts val="0"/>
              </a:spcAft>
              <a:buClr>
                <a:srgbClr val="757575"/>
              </a:buClr>
              <a:buSzPts val="2000"/>
              <a:buNone/>
              <a:defRPr sz="2000">
                <a:solidFill>
                  <a:srgbClr val="757575"/>
                </a:solidFill>
              </a:defRPr>
            </a:lvl2pPr>
            <a:lvl3pPr indent="-228600" lvl="2" marL="1371600" algn="l">
              <a:lnSpc>
                <a:spcPct val="90000"/>
              </a:lnSpc>
              <a:spcBef>
                <a:spcPts val="500"/>
              </a:spcBef>
              <a:spcAft>
                <a:spcPts val="0"/>
              </a:spcAft>
              <a:buClr>
                <a:srgbClr val="757575"/>
              </a:buClr>
              <a:buSzPts val="1800"/>
              <a:buNone/>
              <a:defRPr sz="1800">
                <a:solidFill>
                  <a:srgbClr val="757575"/>
                </a:solidFill>
              </a:defRPr>
            </a:lvl3pPr>
            <a:lvl4pPr indent="-228600" lvl="3" marL="1828800" algn="l">
              <a:lnSpc>
                <a:spcPct val="90000"/>
              </a:lnSpc>
              <a:spcBef>
                <a:spcPts val="500"/>
              </a:spcBef>
              <a:spcAft>
                <a:spcPts val="0"/>
              </a:spcAft>
              <a:buClr>
                <a:srgbClr val="757575"/>
              </a:buClr>
              <a:buSzPts val="1600"/>
              <a:buNone/>
              <a:defRPr sz="1600">
                <a:solidFill>
                  <a:srgbClr val="757575"/>
                </a:solidFill>
              </a:defRPr>
            </a:lvl4pPr>
            <a:lvl5pPr indent="-228600" lvl="4" marL="2286000" algn="l">
              <a:lnSpc>
                <a:spcPct val="90000"/>
              </a:lnSpc>
              <a:spcBef>
                <a:spcPts val="500"/>
              </a:spcBef>
              <a:spcAft>
                <a:spcPts val="0"/>
              </a:spcAft>
              <a:buClr>
                <a:srgbClr val="757575"/>
              </a:buClr>
              <a:buSzPts val="1600"/>
              <a:buNone/>
              <a:defRPr sz="1600">
                <a:solidFill>
                  <a:srgbClr val="757575"/>
                </a:solidFill>
              </a:defRPr>
            </a:lvl5pPr>
            <a:lvl6pPr indent="-228600" lvl="5" marL="2743200" algn="l">
              <a:lnSpc>
                <a:spcPct val="90000"/>
              </a:lnSpc>
              <a:spcBef>
                <a:spcPts val="500"/>
              </a:spcBef>
              <a:spcAft>
                <a:spcPts val="0"/>
              </a:spcAft>
              <a:buClr>
                <a:srgbClr val="757575"/>
              </a:buClr>
              <a:buSzPts val="1600"/>
              <a:buNone/>
              <a:defRPr sz="1600">
                <a:solidFill>
                  <a:srgbClr val="757575"/>
                </a:solidFill>
              </a:defRPr>
            </a:lvl6pPr>
            <a:lvl7pPr indent="-228600" lvl="6" marL="3200400" algn="l">
              <a:lnSpc>
                <a:spcPct val="90000"/>
              </a:lnSpc>
              <a:spcBef>
                <a:spcPts val="500"/>
              </a:spcBef>
              <a:spcAft>
                <a:spcPts val="0"/>
              </a:spcAft>
              <a:buClr>
                <a:srgbClr val="757575"/>
              </a:buClr>
              <a:buSzPts val="1600"/>
              <a:buNone/>
              <a:defRPr sz="1600">
                <a:solidFill>
                  <a:srgbClr val="757575"/>
                </a:solidFill>
              </a:defRPr>
            </a:lvl7pPr>
            <a:lvl8pPr indent="-228600" lvl="7" marL="3657600" algn="l">
              <a:lnSpc>
                <a:spcPct val="90000"/>
              </a:lnSpc>
              <a:spcBef>
                <a:spcPts val="500"/>
              </a:spcBef>
              <a:spcAft>
                <a:spcPts val="0"/>
              </a:spcAft>
              <a:buClr>
                <a:srgbClr val="757575"/>
              </a:buClr>
              <a:buSzPts val="1600"/>
              <a:buNone/>
              <a:defRPr sz="1600">
                <a:solidFill>
                  <a:srgbClr val="757575"/>
                </a:solidFill>
              </a:defRPr>
            </a:lvl8pPr>
            <a:lvl9pPr indent="-228600" lvl="8" marL="4114800" algn="l">
              <a:lnSpc>
                <a:spcPct val="90000"/>
              </a:lnSpc>
              <a:spcBef>
                <a:spcPts val="500"/>
              </a:spcBef>
              <a:spcAft>
                <a:spcPts val="0"/>
              </a:spcAft>
              <a:buClr>
                <a:srgbClr val="757575"/>
              </a:buClr>
              <a:buSzPts val="1600"/>
              <a:buNone/>
              <a:defRPr sz="1600">
                <a:solidFill>
                  <a:srgbClr val="757575"/>
                </a:solidFill>
              </a:defRPr>
            </a:lvl9pPr>
          </a:lstStyle>
          <a:p/>
        </p:txBody>
      </p:sp>
      <p:sp>
        <p:nvSpPr>
          <p:cNvPr id="32" name="Google Shape;32;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5" name="Shape 35"/>
        <p:cNvGrpSpPr/>
        <p:nvPr/>
      </p:nvGrpSpPr>
      <p:grpSpPr>
        <a:xfrm>
          <a:off x="0" y="0"/>
          <a:ext cx="0" cy="0"/>
          <a:chOff x="0" y="0"/>
          <a:chExt cx="0" cy="0"/>
        </a:xfrm>
      </p:grpSpPr>
      <p:sp>
        <p:nvSpPr>
          <p:cNvPr id="36" name="Google Shape;36;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2" name="Shape 42"/>
        <p:cNvGrpSpPr/>
        <p:nvPr/>
      </p:nvGrpSpPr>
      <p:grpSpPr>
        <a:xfrm>
          <a:off x="0" y="0"/>
          <a:ext cx="0" cy="0"/>
          <a:chOff x="0" y="0"/>
          <a:chExt cx="0" cy="0"/>
        </a:xfrm>
      </p:grpSpPr>
      <p:sp>
        <p:nvSpPr>
          <p:cNvPr id="43" name="Google Shape;43;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51" name="Shape 51"/>
        <p:cNvGrpSpPr/>
        <p:nvPr/>
      </p:nvGrpSpPr>
      <p:grpSpPr>
        <a:xfrm>
          <a:off x="0" y="0"/>
          <a:ext cx="0" cy="0"/>
          <a:chOff x="0" y="0"/>
          <a:chExt cx="0" cy="0"/>
        </a:xfrm>
      </p:grpSpPr>
      <p:sp>
        <p:nvSpPr>
          <p:cNvPr id="52" name="Google Shape;52;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 name="Shape 56"/>
        <p:cNvGrpSpPr/>
        <p:nvPr/>
      </p:nvGrpSpPr>
      <p:grpSpPr>
        <a:xfrm>
          <a:off x="0" y="0"/>
          <a:ext cx="0" cy="0"/>
          <a:chOff x="0" y="0"/>
          <a:chExt cx="0" cy="0"/>
        </a:xfrm>
      </p:grpSpPr>
      <p:sp>
        <p:nvSpPr>
          <p:cNvPr id="57" name="Google Shape;57;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60" name="Shape 60"/>
        <p:cNvGrpSpPr/>
        <p:nvPr/>
      </p:nvGrpSpPr>
      <p:grpSpPr>
        <a:xfrm>
          <a:off x="0" y="0"/>
          <a:ext cx="0" cy="0"/>
          <a:chOff x="0" y="0"/>
          <a:chExt cx="0" cy="0"/>
        </a:xfrm>
      </p:grpSpPr>
      <p:sp>
        <p:nvSpPr>
          <p:cNvPr id="61" name="Google Shape;61;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 name="Google Shape;63;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4" name="Google Shape;64;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7" name="Shape 67"/>
        <p:cNvGrpSpPr/>
        <p:nvPr/>
      </p:nvGrpSpPr>
      <p:grpSpPr>
        <a:xfrm>
          <a:off x="0" y="0"/>
          <a:ext cx="0" cy="0"/>
          <a:chOff x="0" y="0"/>
          <a:chExt cx="0" cy="0"/>
        </a:xfrm>
      </p:grpSpPr>
      <p:sp>
        <p:nvSpPr>
          <p:cNvPr id="68" name="Google Shape;68;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0"/>
          <p:cNvSpPr/>
          <p:nvPr>
            <p:ph idx="2" type="pic"/>
          </p:nvPr>
        </p:nvSpPr>
        <p:spPr>
          <a:xfrm>
            <a:off x="5183188" y="987425"/>
            <a:ext cx="6172200" cy="4873625"/>
          </a:xfrm>
          <a:prstGeom prst="rect">
            <a:avLst/>
          </a:prstGeom>
          <a:noFill/>
          <a:ln>
            <a:noFill/>
          </a:ln>
        </p:spPr>
      </p:sp>
      <p:sp>
        <p:nvSpPr>
          <p:cNvPr id="70" name="Google Shape;70;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 name="Google Shape;71;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Play"/>
              <a:buNone/>
              <a:defRPr b="0" i="0" sz="4400" u="none" cap="none" strike="noStrike">
                <a:solidFill>
                  <a:schemeClr val="dk1"/>
                </a:solidFill>
                <a:latin typeface="Play"/>
                <a:ea typeface="Play"/>
                <a:cs typeface="Play"/>
                <a:sym typeface="Pl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7575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7575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28.png"/><Relationship Id="rId5"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6.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drive.google.com/file/d/1Yo9KaLQT388vcwmp_h4rrpgaCXQ2TVId/view" TargetMode="Externa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3"/>
          <p:cNvSpPr txBox="1"/>
          <p:nvPr>
            <p:ph type="ctrTitle"/>
          </p:nvPr>
        </p:nvSpPr>
        <p:spPr>
          <a:xfrm>
            <a:off x="4981900" y="953375"/>
            <a:ext cx="5686200" cy="23877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Play"/>
              <a:buNone/>
            </a:pPr>
            <a:r>
              <a:rPr lang="es-CO">
                <a:solidFill>
                  <a:srgbClr val="FFFF00"/>
                </a:solidFill>
              </a:rPr>
              <a:t>Predicción de cultivos basada en análisis del suelo en Bolívar</a:t>
            </a:r>
            <a:endParaRPr/>
          </a:p>
        </p:txBody>
      </p:sp>
      <p:sp>
        <p:nvSpPr>
          <p:cNvPr id="91" name="Google Shape;91;p13"/>
          <p:cNvSpPr txBox="1"/>
          <p:nvPr>
            <p:ph idx="1" type="subTitle"/>
          </p:nvPr>
        </p:nvSpPr>
        <p:spPr>
          <a:xfrm>
            <a:off x="4981902" y="3602038"/>
            <a:ext cx="5686098" cy="1655762"/>
          </a:xfrm>
          <a:prstGeom prst="rect">
            <a:avLst/>
          </a:prstGeom>
          <a:noFill/>
          <a:ln>
            <a:noFill/>
          </a:ln>
        </p:spPr>
        <p:txBody>
          <a:bodyPr anchorCtr="0" anchor="t" bIns="45700" lIns="91425" spcFirstLastPara="1" rIns="91425" wrap="square" tIns="45700">
            <a:normAutofit/>
          </a:bodyPr>
          <a:lstStyle/>
          <a:p>
            <a:pPr indent="0" lvl="0" marL="0" rtl="0" algn="r">
              <a:lnSpc>
                <a:spcPct val="90000"/>
              </a:lnSpc>
              <a:spcBef>
                <a:spcPts val="0"/>
              </a:spcBef>
              <a:spcAft>
                <a:spcPts val="0"/>
              </a:spcAft>
              <a:buClr>
                <a:schemeClr val="lt1"/>
              </a:buClr>
              <a:buSzPts val="2000"/>
              <a:buNone/>
            </a:pPr>
            <a:r>
              <a:rPr lang="es-CO"/>
              <a:t>INTELIGENCIA ARTIFICIAL</a:t>
            </a:r>
            <a:endParaRPr/>
          </a:p>
          <a:p>
            <a:pPr indent="0" lvl="0" marL="0" rtl="0" algn="r">
              <a:lnSpc>
                <a:spcPct val="90000"/>
              </a:lnSpc>
              <a:spcBef>
                <a:spcPts val="1000"/>
              </a:spcBef>
              <a:spcAft>
                <a:spcPts val="0"/>
              </a:spcAft>
              <a:buClr>
                <a:schemeClr val="lt1"/>
              </a:buClr>
              <a:buSzPts val="2000"/>
              <a:buNone/>
            </a:pPr>
            <a:r>
              <a:rPr lang="es-CO" sz="2000"/>
              <a:t>Nivel Explorador</a:t>
            </a:r>
            <a:endParaRPr/>
          </a:p>
          <a:p>
            <a:pPr indent="0" lvl="0" marL="0" rtl="0" algn="r">
              <a:lnSpc>
                <a:spcPct val="90000"/>
              </a:lnSpc>
              <a:spcBef>
                <a:spcPts val="1000"/>
              </a:spcBef>
              <a:spcAft>
                <a:spcPts val="0"/>
              </a:spcAft>
              <a:buClr>
                <a:schemeClr val="lt1"/>
              </a:buClr>
              <a:buSzPts val="2000"/>
              <a:buNone/>
            </a:pPr>
            <a:r>
              <a:t/>
            </a:r>
            <a:endParaRPr/>
          </a:p>
          <a:p>
            <a:pPr indent="0" lvl="0" marL="0" rtl="0" algn="r">
              <a:lnSpc>
                <a:spcPct val="90000"/>
              </a:lnSpc>
              <a:spcBef>
                <a:spcPts val="1000"/>
              </a:spcBef>
              <a:spcAft>
                <a:spcPts val="0"/>
              </a:spcAft>
              <a:buClr>
                <a:schemeClr val="lt1"/>
              </a:buClr>
              <a:buSzPts val="2000"/>
              <a:buNone/>
            </a:pPr>
            <a:r>
              <a:rPr lang="es-CO"/>
              <a:t>INTELIGENCIA ARTIFICIAL - BAS-1038-202406</a:t>
            </a:r>
            <a:endParaRPr/>
          </a:p>
          <a:p>
            <a:pPr indent="0" lvl="0" marL="0" rtl="0" algn="r">
              <a:lnSpc>
                <a:spcPct val="90000"/>
              </a:lnSpc>
              <a:spcBef>
                <a:spcPts val="1000"/>
              </a:spcBef>
              <a:spcAft>
                <a:spcPts val="0"/>
              </a:spcAft>
              <a:buClr>
                <a:schemeClr val="lt1"/>
              </a:buClr>
              <a:buSzPts val="20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2"/>
          <p:cNvSpPr txBox="1"/>
          <p:nvPr/>
        </p:nvSpPr>
        <p:spPr>
          <a:xfrm>
            <a:off x="94095" y="1546265"/>
            <a:ext cx="4093211"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0" lang="es-CO" sz="4800" u="none" cap="none" strike="noStrike">
                <a:solidFill>
                  <a:srgbClr val="0551A5"/>
                </a:solidFill>
                <a:latin typeface="Tahoma"/>
                <a:ea typeface="Tahoma"/>
                <a:cs typeface="Tahoma"/>
                <a:sym typeface="Tahoma"/>
              </a:rPr>
              <a:t>OBJETIVOS</a:t>
            </a:r>
            <a:endParaRPr b="0" i="0" sz="1400" u="none" cap="none" strike="noStrike">
              <a:solidFill>
                <a:srgbClr val="000000"/>
              </a:solidFill>
              <a:latin typeface="Arial"/>
              <a:ea typeface="Arial"/>
              <a:cs typeface="Arial"/>
              <a:sym typeface="Arial"/>
            </a:endParaRPr>
          </a:p>
        </p:txBody>
      </p:sp>
      <p:sp>
        <p:nvSpPr>
          <p:cNvPr id="173" name="Google Shape;173;p22"/>
          <p:cNvSpPr txBox="1"/>
          <p:nvPr/>
        </p:nvSpPr>
        <p:spPr>
          <a:xfrm>
            <a:off x="435721" y="2682267"/>
            <a:ext cx="220321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s-CO" sz="3600" u="none" cap="none" strike="noStrike">
                <a:solidFill>
                  <a:srgbClr val="7F7F7F"/>
                </a:solidFill>
                <a:latin typeface="Tahoma"/>
                <a:ea typeface="Tahoma"/>
                <a:cs typeface="Tahoma"/>
                <a:sym typeface="Tahoma"/>
              </a:rPr>
              <a:t>General</a:t>
            </a:r>
            <a:endParaRPr b="1" i="0" sz="3600" u="none" cap="none" strike="noStrike">
              <a:solidFill>
                <a:srgbClr val="7F7F7F"/>
              </a:solidFill>
              <a:latin typeface="Tahoma"/>
              <a:ea typeface="Tahoma"/>
              <a:cs typeface="Tahoma"/>
              <a:sym typeface="Tahoma"/>
            </a:endParaRPr>
          </a:p>
        </p:txBody>
      </p:sp>
      <p:sp>
        <p:nvSpPr>
          <p:cNvPr id="174" name="Google Shape;174;p22"/>
          <p:cNvSpPr txBox="1"/>
          <p:nvPr/>
        </p:nvSpPr>
        <p:spPr>
          <a:xfrm>
            <a:off x="453413" y="3328598"/>
            <a:ext cx="5275800" cy="2247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s-CO" sz="2800" u="none" cap="none" strike="noStrike">
                <a:solidFill>
                  <a:schemeClr val="dk1"/>
                </a:solidFill>
                <a:latin typeface="Arial"/>
                <a:ea typeface="Arial"/>
                <a:cs typeface="Arial"/>
                <a:sym typeface="Arial"/>
              </a:rPr>
              <a:t>Desarrollar un prototipo de sistema inteligente de predicción basado en un modelo RandomForestClassifier.</a:t>
            </a:r>
            <a:endParaRPr b="0" i="0" sz="1400" u="none" cap="none" strike="noStrike">
              <a:solidFill>
                <a:srgbClr val="000000"/>
              </a:solidFill>
              <a:latin typeface="Arial"/>
              <a:ea typeface="Arial"/>
              <a:cs typeface="Arial"/>
              <a:sym typeface="Arial"/>
            </a:endParaRPr>
          </a:p>
        </p:txBody>
      </p:sp>
      <p:sp>
        <p:nvSpPr>
          <p:cNvPr id="175" name="Google Shape;175;p22"/>
          <p:cNvSpPr/>
          <p:nvPr/>
        </p:nvSpPr>
        <p:spPr>
          <a:xfrm>
            <a:off x="5729300" y="2332112"/>
            <a:ext cx="1234440" cy="1234440"/>
          </a:xfrm>
          <a:prstGeom prst="ellipse">
            <a:avLst/>
          </a:prstGeom>
          <a:solidFill>
            <a:srgbClr val="D9D9D9"/>
          </a:solidFill>
          <a:ln>
            <a:noFill/>
          </a:ln>
        </p:spPr>
        <p:txBody>
          <a:bodyPr anchorCtr="0" anchor="ctr" bIns="28575" lIns="28575" spcFirstLastPara="1" rIns="28575" wrap="square" tIns="28575">
            <a:noAutofit/>
          </a:bodyPr>
          <a:lstStyle/>
          <a:p>
            <a:pPr indent="0" lvl="0" marL="0" marR="0" rtl="0" algn="l">
              <a:lnSpc>
                <a:spcPct val="100000"/>
              </a:lnSpc>
              <a:spcBef>
                <a:spcPts val="0"/>
              </a:spcBef>
              <a:spcAft>
                <a:spcPts val="0"/>
              </a:spcAft>
              <a:buClr>
                <a:srgbClr val="FFFFFF"/>
              </a:buClr>
              <a:buSzPts val="2250"/>
              <a:buFont typeface="Arial"/>
              <a:buNone/>
            </a:pPr>
            <a:r>
              <a:t/>
            </a:r>
            <a:endParaRPr b="0" i="0" sz="2250" u="none" cap="none" strike="noStrike">
              <a:solidFill>
                <a:srgbClr val="FFFFFF"/>
              </a:solidFill>
              <a:latin typeface="Calibri"/>
              <a:ea typeface="Calibri"/>
              <a:cs typeface="Calibri"/>
              <a:sym typeface="Calibri"/>
            </a:endParaRPr>
          </a:p>
        </p:txBody>
      </p:sp>
      <p:sp>
        <p:nvSpPr>
          <p:cNvPr id="176" name="Google Shape;176;p22"/>
          <p:cNvSpPr/>
          <p:nvPr/>
        </p:nvSpPr>
        <p:spPr>
          <a:xfrm>
            <a:off x="5729300" y="4575132"/>
            <a:ext cx="1234440" cy="1234440"/>
          </a:xfrm>
          <a:prstGeom prst="ellipse">
            <a:avLst/>
          </a:prstGeom>
          <a:solidFill>
            <a:srgbClr val="D9D9D9"/>
          </a:solidFill>
          <a:ln>
            <a:noFill/>
          </a:ln>
        </p:spPr>
        <p:txBody>
          <a:bodyPr anchorCtr="0" anchor="ctr" bIns="28575" lIns="28575" spcFirstLastPara="1" rIns="28575" wrap="square" tIns="28575">
            <a:noAutofit/>
          </a:bodyPr>
          <a:lstStyle/>
          <a:p>
            <a:pPr indent="0" lvl="0" marL="0" marR="0" rtl="0" algn="l">
              <a:lnSpc>
                <a:spcPct val="100000"/>
              </a:lnSpc>
              <a:spcBef>
                <a:spcPts val="0"/>
              </a:spcBef>
              <a:spcAft>
                <a:spcPts val="0"/>
              </a:spcAft>
              <a:buClr>
                <a:srgbClr val="FFFFFF"/>
              </a:buClr>
              <a:buSzPts val="2250"/>
              <a:buFont typeface="Arial"/>
              <a:buNone/>
            </a:pPr>
            <a:r>
              <a:t/>
            </a:r>
            <a:endParaRPr b="0" i="0" sz="2250" u="none" cap="none" strike="noStrike">
              <a:solidFill>
                <a:srgbClr val="FFFFFF"/>
              </a:solidFill>
              <a:latin typeface="Calibri"/>
              <a:ea typeface="Calibri"/>
              <a:cs typeface="Calibri"/>
              <a:sym typeface="Calibri"/>
            </a:endParaRPr>
          </a:p>
        </p:txBody>
      </p:sp>
      <p:sp>
        <p:nvSpPr>
          <p:cNvPr id="177" name="Google Shape;177;p22"/>
          <p:cNvSpPr/>
          <p:nvPr/>
        </p:nvSpPr>
        <p:spPr>
          <a:xfrm>
            <a:off x="6850810" y="3455177"/>
            <a:ext cx="1234440" cy="1234440"/>
          </a:xfrm>
          <a:prstGeom prst="ellipse">
            <a:avLst/>
          </a:prstGeom>
          <a:solidFill>
            <a:srgbClr val="D9D9D9"/>
          </a:solidFill>
          <a:ln>
            <a:noFill/>
          </a:ln>
        </p:spPr>
        <p:txBody>
          <a:bodyPr anchorCtr="0" anchor="ctr" bIns="28575" lIns="28575" spcFirstLastPara="1" rIns="28575" wrap="square" tIns="28575">
            <a:noAutofit/>
          </a:bodyPr>
          <a:lstStyle/>
          <a:p>
            <a:pPr indent="0" lvl="0" marL="0" marR="0" rtl="0" algn="l">
              <a:lnSpc>
                <a:spcPct val="100000"/>
              </a:lnSpc>
              <a:spcBef>
                <a:spcPts val="0"/>
              </a:spcBef>
              <a:spcAft>
                <a:spcPts val="0"/>
              </a:spcAft>
              <a:buClr>
                <a:srgbClr val="FFFFFF"/>
              </a:buClr>
              <a:buSzPts val="2250"/>
              <a:buFont typeface="Arial"/>
              <a:buNone/>
            </a:pPr>
            <a:r>
              <a:t/>
            </a:r>
            <a:endParaRPr b="0" i="0" sz="2250" u="none" cap="none" strike="noStrike">
              <a:solidFill>
                <a:srgbClr val="FFFFFF"/>
              </a:solidFill>
              <a:latin typeface="Calibri"/>
              <a:ea typeface="Calibri"/>
              <a:cs typeface="Calibri"/>
              <a:sym typeface="Calibri"/>
            </a:endParaRPr>
          </a:p>
        </p:txBody>
      </p:sp>
      <p:sp>
        <p:nvSpPr>
          <p:cNvPr id="178" name="Google Shape;178;p22"/>
          <p:cNvSpPr/>
          <p:nvPr/>
        </p:nvSpPr>
        <p:spPr>
          <a:xfrm>
            <a:off x="5741849" y="2903548"/>
            <a:ext cx="1209342" cy="663004"/>
          </a:xfrm>
          <a:custGeom>
            <a:rect b="b" l="l" r="r" t="t"/>
            <a:pathLst>
              <a:path extrusionOk="0" h="884005" w="1612456">
                <a:moveTo>
                  <a:pt x="806228" y="0"/>
                </a:moveTo>
                <a:cubicBezTo>
                  <a:pt x="1074844" y="0"/>
                  <a:pt x="1327567" y="68049"/>
                  <a:pt x="1548097" y="187848"/>
                </a:cubicBezTo>
                <a:lnTo>
                  <a:pt x="1612456" y="226947"/>
                </a:lnTo>
                <a:lnTo>
                  <a:pt x="1592189" y="305768"/>
                </a:lnTo>
                <a:cubicBezTo>
                  <a:pt x="1487993" y="640769"/>
                  <a:pt x="1175516" y="884005"/>
                  <a:pt x="806228" y="884005"/>
                </a:cubicBezTo>
                <a:cubicBezTo>
                  <a:pt x="436940" y="884005"/>
                  <a:pt x="124463" y="640769"/>
                  <a:pt x="20267" y="305768"/>
                </a:cubicBezTo>
                <a:lnTo>
                  <a:pt x="0" y="226947"/>
                </a:lnTo>
                <a:lnTo>
                  <a:pt x="64359" y="187848"/>
                </a:lnTo>
                <a:cubicBezTo>
                  <a:pt x="284889" y="68049"/>
                  <a:pt x="537612" y="0"/>
                  <a:pt x="806228" y="0"/>
                </a:cubicBezTo>
                <a:close/>
              </a:path>
            </a:pathLst>
          </a:custGeom>
          <a:solidFill>
            <a:srgbClr val="F39C12"/>
          </a:solidFill>
          <a:ln>
            <a:noFill/>
          </a:ln>
        </p:spPr>
        <p:txBody>
          <a:bodyPr anchorCtr="0" anchor="ctr" bIns="28575" lIns="28575" spcFirstLastPara="1" rIns="28575" wrap="square" tIns="28575">
            <a:noAutofit/>
          </a:bodyPr>
          <a:lstStyle/>
          <a:p>
            <a:pPr indent="0" lvl="0" marL="0" marR="0" rtl="0" algn="ctr">
              <a:lnSpc>
                <a:spcPct val="100000"/>
              </a:lnSpc>
              <a:spcBef>
                <a:spcPts val="0"/>
              </a:spcBef>
              <a:spcAft>
                <a:spcPts val="0"/>
              </a:spcAft>
              <a:buClr>
                <a:srgbClr val="FFFFFF"/>
              </a:buClr>
              <a:buSzPts val="2250"/>
              <a:buFont typeface="Calibri"/>
              <a:buNone/>
            </a:pPr>
            <a:r>
              <a:rPr b="1" i="0" lang="es-CO" sz="2250" u="none" cap="none" strike="noStrike">
                <a:solidFill>
                  <a:srgbClr val="FFFFFF"/>
                </a:solidFill>
                <a:latin typeface="Calibri"/>
                <a:ea typeface="Calibri"/>
                <a:cs typeface="Calibri"/>
                <a:sym typeface="Calibri"/>
              </a:rPr>
              <a:t>01</a:t>
            </a:r>
            <a:endParaRPr b="1" i="0" sz="2250" u="none" cap="none" strike="noStrike">
              <a:solidFill>
                <a:srgbClr val="FFFFFF"/>
              </a:solidFill>
              <a:latin typeface="Calibri"/>
              <a:ea typeface="Calibri"/>
              <a:cs typeface="Calibri"/>
              <a:sym typeface="Calibri"/>
            </a:endParaRPr>
          </a:p>
        </p:txBody>
      </p:sp>
      <p:sp>
        <p:nvSpPr>
          <p:cNvPr id="179" name="Google Shape;179;p22"/>
          <p:cNvSpPr/>
          <p:nvPr/>
        </p:nvSpPr>
        <p:spPr>
          <a:xfrm>
            <a:off x="6850810" y="3467591"/>
            <a:ext cx="663004" cy="1209267"/>
          </a:xfrm>
          <a:custGeom>
            <a:rect b="b" l="l" r="r" t="t"/>
            <a:pathLst>
              <a:path extrusionOk="0" h="1612356" w="884005">
                <a:moveTo>
                  <a:pt x="658208" y="0"/>
                </a:moveTo>
                <a:lnTo>
                  <a:pt x="696157" y="62466"/>
                </a:lnTo>
                <a:cubicBezTo>
                  <a:pt x="815956" y="282996"/>
                  <a:pt x="884005" y="535719"/>
                  <a:pt x="884005" y="804335"/>
                </a:cubicBezTo>
                <a:cubicBezTo>
                  <a:pt x="884005" y="1072951"/>
                  <a:pt x="815956" y="1325674"/>
                  <a:pt x="696157" y="1546204"/>
                </a:cubicBezTo>
                <a:lnTo>
                  <a:pt x="655969" y="1612356"/>
                </a:lnTo>
                <a:lnTo>
                  <a:pt x="578237" y="1592369"/>
                </a:lnTo>
                <a:cubicBezTo>
                  <a:pt x="243236" y="1488173"/>
                  <a:pt x="0" y="1175696"/>
                  <a:pt x="0" y="806408"/>
                </a:cubicBezTo>
                <a:cubicBezTo>
                  <a:pt x="0" y="408714"/>
                  <a:pt x="282096" y="76906"/>
                  <a:pt x="657105" y="168"/>
                </a:cubicBezTo>
                <a:lnTo>
                  <a:pt x="658208" y="0"/>
                </a:lnTo>
                <a:close/>
              </a:path>
            </a:pathLst>
          </a:custGeom>
          <a:solidFill>
            <a:srgbClr val="16A085"/>
          </a:solidFill>
          <a:ln>
            <a:noFill/>
          </a:ln>
        </p:spPr>
        <p:txBody>
          <a:bodyPr anchorCtr="0" anchor="ctr" bIns="28575" lIns="28575" spcFirstLastPara="1" rIns="28575" wrap="square" tIns="28575">
            <a:noAutofit/>
          </a:bodyPr>
          <a:lstStyle/>
          <a:p>
            <a:pPr indent="0" lvl="0" marL="0" marR="0" rtl="0" algn="ctr">
              <a:lnSpc>
                <a:spcPct val="100000"/>
              </a:lnSpc>
              <a:spcBef>
                <a:spcPts val="0"/>
              </a:spcBef>
              <a:spcAft>
                <a:spcPts val="0"/>
              </a:spcAft>
              <a:buClr>
                <a:srgbClr val="FFFFFF"/>
              </a:buClr>
              <a:buSzPts val="2250"/>
              <a:buFont typeface="Calibri"/>
              <a:buNone/>
            </a:pPr>
            <a:r>
              <a:rPr b="1" i="0" lang="es-CO" sz="2250" u="none" cap="none" strike="noStrike">
                <a:solidFill>
                  <a:srgbClr val="FFFFFF"/>
                </a:solidFill>
                <a:latin typeface="Calibri"/>
                <a:ea typeface="Calibri"/>
                <a:cs typeface="Calibri"/>
                <a:sym typeface="Calibri"/>
              </a:rPr>
              <a:t>02</a:t>
            </a:r>
            <a:endParaRPr b="1" i="0" sz="2250" u="none" cap="none" strike="noStrike">
              <a:solidFill>
                <a:srgbClr val="FFFFFF"/>
              </a:solidFill>
              <a:latin typeface="Calibri"/>
              <a:ea typeface="Calibri"/>
              <a:cs typeface="Calibri"/>
              <a:sym typeface="Calibri"/>
            </a:endParaRPr>
          </a:p>
        </p:txBody>
      </p:sp>
      <p:sp>
        <p:nvSpPr>
          <p:cNvPr id="180" name="Google Shape;180;p22"/>
          <p:cNvSpPr/>
          <p:nvPr/>
        </p:nvSpPr>
        <p:spPr>
          <a:xfrm>
            <a:off x="5741849" y="4575132"/>
            <a:ext cx="1209342" cy="663005"/>
          </a:xfrm>
          <a:custGeom>
            <a:rect b="b" l="l" r="r" t="t"/>
            <a:pathLst>
              <a:path extrusionOk="0" h="884006" w="1612456">
                <a:moveTo>
                  <a:pt x="806228" y="0"/>
                </a:moveTo>
                <a:cubicBezTo>
                  <a:pt x="1175516" y="0"/>
                  <a:pt x="1487993" y="243236"/>
                  <a:pt x="1592189" y="578237"/>
                </a:cubicBezTo>
                <a:lnTo>
                  <a:pt x="1612456" y="657059"/>
                </a:lnTo>
                <a:lnTo>
                  <a:pt x="1548097" y="696158"/>
                </a:lnTo>
                <a:cubicBezTo>
                  <a:pt x="1327567" y="815957"/>
                  <a:pt x="1074844" y="884006"/>
                  <a:pt x="806228" y="884006"/>
                </a:cubicBezTo>
                <a:cubicBezTo>
                  <a:pt x="537612" y="884006"/>
                  <a:pt x="284889" y="815957"/>
                  <a:pt x="64359" y="696158"/>
                </a:cubicBezTo>
                <a:lnTo>
                  <a:pt x="0" y="657059"/>
                </a:lnTo>
                <a:lnTo>
                  <a:pt x="20267" y="578237"/>
                </a:lnTo>
                <a:cubicBezTo>
                  <a:pt x="124463" y="243236"/>
                  <a:pt x="436940" y="0"/>
                  <a:pt x="806228" y="0"/>
                </a:cubicBezTo>
                <a:close/>
              </a:path>
            </a:pathLst>
          </a:custGeom>
          <a:solidFill>
            <a:srgbClr val="9BBB59"/>
          </a:solidFill>
          <a:ln>
            <a:noFill/>
          </a:ln>
        </p:spPr>
        <p:txBody>
          <a:bodyPr anchorCtr="0" anchor="ctr" bIns="28575" lIns="28575" spcFirstLastPara="1" rIns="28575" wrap="square" tIns="28575">
            <a:noAutofit/>
          </a:bodyPr>
          <a:lstStyle/>
          <a:p>
            <a:pPr indent="0" lvl="0" marL="0" marR="0" rtl="0" algn="ctr">
              <a:lnSpc>
                <a:spcPct val="100000"/>
              </a:lnSpc>
              <a:spcBef>
                <a:spcPts val="0"/>
              </a:spcBef>
              <a:spcAft>
                <a:spcPts val="0"/>
              </a:spcAft>
              <a:buClr>
                <a:srgbClr val="FFFFFF"/>
              </a:buClr>
              <a:buSzPts val="2250"/>
              <a:buFont typeface="Calibri"/>
              <a:buNone/>
            </a:pPr>
            <a:r>
              <a:rPr b="1" i="0" lang="es-CO" sz="2250" u="none" cap="none" strike="noStrike">
                <a:solidFill>
                  <a:srgbClr val="FFFFFF"/>
                </a:solidFill>
                <a:latin typeface="Calibri"/>
                <a:ea typeface="Calibri"/>
                <a:cs typeface="Calibri"/>
                <a:sym typeface="Calibri"/>
              </a:rPr>
              <a:t>03</a:t>
            </a:r>
            <a:endParaRPr b="1" i="0" sz="2250" u="none" cap="none" strike="noStrike">
              <a:solidFill>
                <a:srgbClr val="FFFFFF"/>
              </a:solidFill>
              <a:latin typeface="Calibri"/>
              <a:ea typeface="Calibri"/>
              <a:cs typeface="Calibri"/>
              <a:sym typeface="Calibri"/>
            </a:endParaRPr>
          </a:p>
        </p:txBody>
      </p:sp>
      <p:sp>
        <p:nvSpPr>
          <p:cNvPr id="181" name="Google Shape;181;p22"/>
          <p:cNvSpPr txBox="1"/>
          <p:nvPr/>
        </p:nvSpPr>
        <p:spPr>
          <a:xfrm>
            <a:off x="5741849" y="1545770"/>
            <a:ext cx="3156885"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s-CO" sz="3600" u="none" cap="none" strike="noStrike">
                <a:solidFill>
                  <a:srgbClr val="7F7F7F"/>
                </a:solidFill>
                <a:latin typeface="Tahoma"/>
                <a:ea typeface="Tahoma"/>
                <a:cs typeface="Tahoma"/>
                <a:sym typeface="Tahoma"/>
              </a:rPr>
              <a:t>Específicos </a:t>
            </a:r>
            <a:endParaRPr b="1" i="0" sz="3600" u="none" cap="none" strike="noStrike">
              <a:solidFill>
                <a:srgbClr val="7F7F7F"/>
              </a:solidFill>
              <a:latin typeface="Tahoma"/>
              <a:ea typeface="Tahoma"/>
              <a:cs typeface="Tahoma"/>
              <a:sym typeface="Tahoma"/>
            </a:endParaRPr>
          </a:p>
        </p:txBody>
      </p:sp>
      <p:sp>
        <p:nvSpPr>
          <p:cNvPr id="182" name="Google Shape;182;p22"/>
          <p:cNvSpPr/>
          <p:nvPr/>
        </p:nvSpPr>
        <p:spPr>
          <a:xfrm>
            <a:off x="6932216" y="5440492"/>
            <a:ext cx="1234440" cy="1234440"/>
          </a:xfrm>
          <a:prstGeom prst="ellipse">
            <a:avLst/>
          </a:prstGeom>
          <a:solidFill>
            <a:srgbClr val="D9D9D9"/>
          </a:solidFill>
          <a:ln>
            <a:noFill/>
          </a:ln>
        </p:spPr>
        <p:txBody>
          <a:bodyPr anchorCtr="0" anchor="ctr" bIns="28575" lIns="28575" spcFirstLastPara="1" rIns="28575" wrap="square" tIns="28575">
            <a:noAutofit/>
          </a:bodyPr>
          <a:lstStyle/>
          <a:p>
            <a:pPr indent="0" lvl="0" marL="0" marR="0" rtl="0" algn="l">
              <a:lnSpc>
                <a:spcPct val="100000"/>
              </a:lnSpc>
              <a:spcBef>
                <a:spcPts val="0"/>
              </a:spcBef>
              <a:spcAft>
                <a:spcPts val="0"/>
              </a:spcAft>
              <a:buClr>
                <a:srgbClr val="FFFFFF"/>
              </a:buClr>
              <a:buSzPts val="2250"/>
              <a:buFont typeface="Arial"/>
              <a:buNone/>
            </a:pPr>
            <a:r>
              <a:t/>
            </a:r>
            <a:endParaRPr b="0" i="0" sz="2250" u="none" cap="none" strike="noStrike">
              <a:solidFill>
                <a:srgbClr val="FFFFFF"/>
              </a:solidFill>
              <a:latin typeface="Calibri"/>
              <a:ea typeface="Calibri"/>
              <a:cs typeface="Calibri"/>
              <a:sym typeface="Calibri"/>
            </a:endParaRPr>
          </a:p>
        </p:txBody>
      </p:sp>
      <p:sp>
        <p:nvSpPr>
          <p:cNvPr id="183" name="Google Shape;183;p22"/>
          <p:cNvSpPr/>
          <p:nvPr/>
        </p:nvSpPr>
        <p:spPr>
          <a:xfrm>
            <a:off x="6932216" y="5452906"/>
            <a:ext cx="663004" cy="1209267"/>
          </a:xfrm>
          <a:custGeom>
            <a:rect b="b" l="l" r="r" t="t"/>
            <a:pathLst>
              <a:path extrusionOk="0" h="1612356" w="884005">
                <a:moveTo>
                  <a:pt x="658208" y="0"/>
                </a:moveTo>
                <a:lnTo>
                  <a:pt x="696157" y="62466"/>
                </a:lnTo>
                <a:cubicBezTo>
                  <a:pt x="815956" y="282996"/>
                  <a:pt x="884005" y="535719"/>
                  <a:pt x="884005" y="804335"/>
                </a:cubicBezTo>
                <a:cubicBezTo>
                  <a:pt x="884005" y="1072951"/>
                  <a:pt x="815956" y="1325674"/>
                  <a:pt x="696157" y="1546204"/>
                </a:cubicBezTo>
                <a:lnTo>
                  <a:pt x="655969" y="1612356"/>
                </a:lnTo>
                <a:lnTo>
                  <a:pt x="578237" y="1592369"/>
                </a:lnTo>
                <a:cubicBezTo>
                  <a:pt x="243236" y="1488173"/>
                  <a:pt x="0" y="1175696"/>
                  <a:pt x="0" y="806408"/>
                </a:cubicBezTo>
                <a:cubicBezTo>
                  <a:pt x="0" y="408714"/>
                  <a:pt x="282096" y="76906"/>
                  <a:pt x="657105" y="168"/>
                </a:cubicBezTo>
                <a:lnTo>
                  <a:pt x="658208" y="0"/>
                </a:lnTo>
                <a:close/>
              </a:path>
            </a:pathLst>
          </a:custGeom>
          <a:solidFill>
            <a:schemeClr val="accent4"/>
          </a:solidFill>
          <a:ln>
            <a:noFill/>
          </a:ln>
        </p:spPr>
        <p:txBody>
          <a:bodyPr anchorCtr="0" anchor="ctr" bIns="28575" lIns="28575" spcFirstLastPara="1" rIns="28575" wrap="square" tIns="28575">
            <a:noAutofit/>
          </a:bodyPr>
          <a:lstStyle/>
          <a:p>
            <a:pPr indent="0" lvl="0" marL="0" marR="0" rtl="0" algn="ctr">
              <a:lnSpc>
                <a:spcPct val="100000"/>
              </a:lnSpc>
              <a:spcBef>
                <a:spcPts val="0"/>
              </a:spcBef>
              <a:spcAft>
                <a:spcPts val="0"/>
              </a:spcAft>
              <a:buClr>
                <a:srgbClr val="FFFFFF"/>
              </a:buClr>
              <a:buSzPts val="2250"/>
              <a:buFont typeface="Calibri"/>
              <a:buNone/>
            </a:pPr>
            <a:r>
              <a:rPr b="1" i="0" lang="es-CO" sz="2250" u="none" cap="none" strike="noStrike">
                <a:solidFill>
                  <a:srgbClr val="FFFFFF"/>
                </a:solidFill>
                <a:latin typeface="Calibri"/>
                <a:ea typeface="Calibri"/>
                <a:cs typeface="Calibri"/>
                <a:sym typeface="Calibri"/>
              </a:rPr>
              <a:t>04</a:t>
            </a:r>
            <a:endParaRPr b="1" i="0" sz="2250" u="none" cap="none" strike="noStrike">
              <a:solidFill>
                <a:srgbClr val="FFFFFF"/>
              </a:solidFill>
              <a:latin typeface="Calibri"/>
              <a:ea typeface="Calibri"/>
              <a:cs typeface="Calibri"/>
              <a:sym typeface="Calibri"/>
            </a:endParaRPr>
          </a:p>
        </p:txBody>
      </p:sp>
      <p:sp>
        <p:nvSpPr>
          <p:cNvPr id="184" name="Google Shape;184;p22"/>
          <p:cNvSpPr txBox="1"/>
          <p:nvPr/>
        </p:nvSpPr>
        <p:spPr>
          <a:xfrm>
            <a:off x="7133684" y="2361974"/>
            <a:ext cx="3972300" cy="923400"/>
          </a:xfrm>
          <a:prstGeom prst="rect">
            <a:avLst/>
          </a:prstGeom>
          <a:noFill/>
          <a:ln>
            <a:noFill/>
          </a:ln>
        </p:spPr>
        <p:txBody>
          <a:bodyPr anchorCtr="0" anchor="b" bIns="45700" lIns="0"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Arial"/>
                <a:ea typeface="Arial"/>
                <a:cs typeface="Arial"/>
                <a:sym typeface="Arial"/>
              </a:rPr>
              <a:t>Recopilar y preparar un histórico de un conjunto de datos fisicoquímicos del suelo</a:t>
            </a:r>
            <a:endParaRPr b="0" i="0" sz="1400" u="none" cap="none" strike="noStrike">
              <a:solidFill>
                <a:srgbClr val="000000"/>
              </a:solidFill>
              <a:latin typeface="Arial"/>
              <a:ea typeface="Arial"/>
              <a:cs typeface="Arial"/>
              <a:sym typeface="Arial"/>
            </a:endParaRPr>
          </a:p>
        </p:txBody>
      </p:sp>
      <p:sp>
        <p:nvSpPr>
          <p:cNvPr id="185" name="Google Shape;185;p22"/>
          <p:cNvSpPr txBox="1"/>
          <p:nvPr/>
        </p:nvSpPr>
        <p:spPr>
          <a:xfrm>
            <a:off x="8230964" y="3538553"/>
            <a:ext cx="3972223" cy="923330"/>
          </a:xfrm>
          <a:prstGeom prst="rect">
            <a:avLst/>
          </a:prstGeom>
          <a:noFill/>
          <a:ln>
            <a:noFill/>
          </a:ln>
        </p:spPr>
        <p:txBody>
          <a:bodyPr anchorCtr="0" anchor="b" bIns="45700" lIns="0"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Arial"/>
                <a:ea typeface="Arial"/>
                <a:cs typeface="Arial"/>
                <a:sym typeface="Arial"/>
              </a:rPr>
              <a:t>Seleccionar un modelo adecuado de machine learning para hacer predicciones basadas en la data.</a:t>
            </a:r>
            <a:endParaRPr b="0" i="0" sz="1400" u="none" cap="none" strike="noStrike">
              <a:solidFill>
                <a:srgbClr val="000000"/>
              </a:solidFill>
              <a:latin typeface="Arial"/>
              <a:ea typeface="Arial"/>
              <a:cs typeface="Arial"/>
              <a:sym typeface="Arial"/>
            </a:endParaRPr>
          </a:p>
        </p:txBody>
      </p:sp>
      <p:sp>
        <p:nvSpPr>
          <p:cNvPr id="186" name="Google Shape;186;p22"/>
          <p:cNvSpPr txBox="1"/>
          <p:nvPr/>
        </p:nvSpPr>
        <p:spPr>
          <a:xfrm>
            <a:off x="8166640" y="4715057"/>
            <a:ext cx="3972300" cy="923400"/>
          </a:xfrm>
          <a:prstGeom prst="rect">
            <a:avLst/>
          </a:prstGeom>
          <a:noFill/>
          <a:ln>
            <a:noFill/>
          </a:ln>
        </p:spPr>
        <p:txBody>
          <a:bodyPr anchorCtr="0" anchor="b" bIns="45700" lIns="0"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Arial"/>
                <a:ea typeface="Arial"/>
                <a:cs typeface="Arial"/>
                <a:sym typeface="Arial"/>
              </a:rPr>
              <a:t>Entrenar y ajustar el modelo RandomForestClassifier para mejorar su precisión.</a:t>
            </a:r>
            <a:endParaRPr b="0" i="0" sz="1400" u="none" cap="none" strike="noStrike">
              <a:solidFill>
                <a:srgbClr val="000000"/>
              </a:solidFill>
              <a:latin typeface="Arial"/>
              <a:ea typeface="Arial"/>
              <a:cs typeface="Arial"/>
              <a:sym typeface="Arial"/>
            </a:endParaRPr>
          </a:p>
        </p:txBody>
      </p:sp>
      <p:sp>
        <p:nvSpPr>
          <p:cNvPr id="187" name="Google Shape;187;p22"/>
          <p:cNvSpPr txBox="1"/>
          <p:nvPr/>
        </p:nvSpPr>
        <p:spPr>
          <a:xfrm>
            <a:off x="8267404" y="5662212"/>
            <a:ext cx="3972223" cy="923330"/>
          </a:xfrm>
          <a:prstGeom prst="rect">
            <a:avLst/>
          </a:prstGeom>
          <a:noFill/>
          <a:ln>
            <a:noFill/>
          </a:ln>
        </p:spPr>
        <p:txBody>
          <a:bodyPr anchorCtr="0" anchor="b" bIns="45700" lIns="0"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Arial"/>
                <a:ea typeface="Arial"/>
                <a:cs typeface="Arial"/>
                <a:sym typeface="Arial"/>
              </a:rPr>
              <a:t>Implementar un sistema capaz de hacer predicciones con los datos de entrada.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3"/>
          <p:cNvSpPr/>
          <p:nvPr/>
        </p:nvSpPr>
        <p:spPr>
          <a:xfrm>
            <a:off x="4237873" y="4475579"/>
            <a:ext cx="3101247" cy="6462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CO" sz="3600" u="none" cap="none" strike="noStrike">
                <a:solidFill>
                  <a:srgbClr val="501549"/>
                </a:solidFill>
                <a:latin typeface="Arial"/>
                <a:ea typeface="Arial"/>
                <a:cs typeface="Arial"/>
                <a:sym typeface="Arial"/>
              </a:rPr>
              <a:t>Metodología</a:t>
            </a:r>
            <a:endParaRPr b="0" i="0" sz="1400" u="none" cap="none" strike="noStrike">
              <a:solidFill>
                <a:srgbClr val="000000"/>
              </a:solidFill>
              <a:latin typeface="Arial"/>
              <a:ea typeface="Arial"/>
              <a:cs typeface="Arial"/>
              <a:sym typeface="Arial"/>
            </a:endParaRPr>
          </a:p>
        </p:txBody>
      </p:sp>
      <p:pic>
        <p:nvPicPr>
          <p:cNvPr descr="Metodologías del diseño. Entendemos “Metodología” como el… | by Eyleen  Guillén | Medium" id="193" name="Google Shape;193;p23"/>
          <p:cNvPicPr preferRelativeResize="0"/>
          <p:nvPr/>
        </p:nvPicPr>
        <p:blipFill rotWithShape="1">
          <a:blip r:embed="rId3">
            <a:alphaModFix/>
          </a:blip>
          <a:srcRect b="0" l="0" r="0" t="0"/>
          <a:stretch/>
        </p:blipFill>
        <p:spPr>
          <a:xfrm>
            <a:off x="4403510" y="2505075"/>
            <a:ext cx="2476500" cy="1847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grpSp>
        <p:nvGrpSpPr>
          <p:cNvPr id="198" name="Google Shape;198;p24"/>
          <p:cNvGrpSpPr/>
          <p:nvPr/>
        </p:nvGrpSpPr>
        <p:grpSpPr>
          <a:xfrm>
            <a:off x="6506683" y="2309751"/>
            <a:ext cx="4818888" cy="3546179"/>
            <a:chOff x="0" y="846"/>
            <a:chExt cx="4818888" cy="3546179"/>
          </a:xfrm>
        </p:grpSpPr>
        <p:sp>
          <p:nvSpPr>
            <p:cNvPr id="199" name="Google Shape;199;p24"/>
            <p:cNvSpPr/>
            <p:nvPr/>
          </p:nvSpPr>
          <p:spPr>
            <a:xfrm>
              <a:off x="0" y="846"/>
              <a:ext cx="4818888" cy="484379"/>
            </a:xfrm>
            <a:prstGeom prst="roundRect">
              <a:avLst>
                <a:gd fmla="val 16667" name="adj"/>
              </a:avLst>
            </a:prstGeom>
            <a:solidFill>
              <a:srgbClr val="E97131"/>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4"/>
            <p:cNvSpPr txBox="1"/>
            <p:nvPr/>
          </p:nvSpPr>
          <p:spPr>
            <a:xfrm>
              <a:off x="23645" y="24491"/>
              <a:ext cx="4771598" cy="437089"/>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Play"/>
                <a:buNone/>
              </a:pPr>
              <a:r>
                <a:rPr b="0" i="1" lang="es-CO" sz="2000" u="none" cap="none" strike="noStrike">
                  <a:solidFill>
                    <a:schemeClr val="lt1"/>
                  </a:solidFill>
                  <a:latin typeface="Arial"/>
                  <a:ea typeface="Arial"/>
                  <a:cs typeface="Arial"/>
                  <a:sym typeface="Arial"/>
                </a:rPr>
                <a:t>Definir el planteamiento de la solución</a:t>
              </a:r>
              <a:endParaRPr b="0" i="0" sz="2000" u="none" cap="none" strike="noStrike">
                <a:solidFill>
                  <a:schemeClr val="lt1"/>
                </a:solidFill>
                <a:latin typeface="Arial"/>
                <a:ea typeface="Arial"/>
                <a:cs typeface="Arial"/>
                <a:sym typeface="Arial"/>
              </a:endParaRPr>
            </a:p>
          </p:txBody>
        </p:sp>
        <p:sp>
          <p:nvSpPr>
            <p:cNvPr id="201" name="Google Shape;201;p24"/>
            <p:cNvSpPr/>
            <p:nvPr/>
          </p:nvSpPr>
          <p:spPr>
            <a:xfrm>
              <a:off x="0" y="511146"/>
              <a:ext cx="4818888" cy="484379"/>
            </a:xfrm>
            <a:prstGeom prst="roundRect">
              <a:avLst>
                <a:gd fmla="val 16667" name="adj"/>
              </a:avLst>
            </a:prstGeom>
            <a:solidFill>
              <a:srgbClr val="E29C1D"/>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24"/>
            <p:cNvSpPr txBox="1"/>
            <p:nvPr/>
          </p:nvSpPr>
          <p:spPr>
            <a:xfrm>
              <a:off x="23645" y="534791"/>
              <a:ext cx="4771598" cy="437089"/>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Arial"/>
                <a:buNone/>
              </a:pPr>
              <a:r>
                <a:rPr b="0" i="1" lang="es-CO" sz="2000" u="none" cap="none" strike="noStrike">
                  <a:solidFill>
                    <a:schemeClr val="lt1"/>
                  </a:solidFill>
                  <a:latin typeface="Arial"/>
                  <a:ea typeface="Arial"/>
                  <a:cs typeface="Arial"/>
                  <a:sym typeface="Arial"/>
                </a:rPr>
                <a:t>Preparar la data</a:t>
              </a:r>
              <a:endParaRPr b="0" i="1" sz="2000" u="none" cap="none" strike="noStrike">
                <a:solidFill>
                  <a:schemeClr val="lt1"/>
                </a:solidFill>
                <a:latin typeface="Arial"/>
                <a:ea typeface="Arial"/>
                <a:cs typeface="Arial"/>
                <a:sym typeface="Arial"/>
              </a:endParaRPr>
            </a:p>
          </p:txBody>
        </p:sp>
        <p:sp>
          <p:nvSpPr>
            <p:cNvPr id="203" name="Google Shape;203;p24"/>
            <p:cNvSpPr/>
            <p:nvPr/>
          </p:nvSpPr>
          <p:spPr>
            <a:xfrm>
              <a:off x="0" y="1021446"/>
              <a:ext cx="4818888" cy="484379"/>
            </a:xfrm>
            <a:prstGeom prst="roundRect">
              <a:avLst>
                <a:gd fmla="val 16667" name="adj"/>
              </a:avLst>
            </a:prstGeom>
            <a:solidFill>
              <a:srgbClr val="C8BE1E"/>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4"/>
            <p:cNvSpPr txBox="1"/>
            <p:nvPr/>
          </p:nvSpPr>
          <p:spPr>
            <a:xfrm>
              <a:off x="23645" y="1045091"/>
              <a:ext cx="4771598" cy="437089"/>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Arial"/>
                <a:buNone/>
              </a:pPr>
              <a:r>
                <a:rPr b="0" i="1" lang="es-CO" sz="2000" u="none" cap="none" strike="noStrike">
                  <a:solidFill>
                    <a:schemeClr val="lt1"/>
                  </a:solidFill>
                  <a:latin typeface="Arial"/>
                  <a:ea typeface="Arial"/>
                  <a:cs typeface="Arial"/>
                  <a:sym typeface="Arial"/>
                </a:rPr>
                <a:t>Seleccionar el modelo</a:t>
              </a:r>
              <a:endParaRPr b="0" i="1" sz="2000" u="none" cap="none" strike="noStrike">
                <a:solidFill>
                  <a:schemeClr val="lt1"/>
                </a:solidFill>
                <a:latin typeface="Arial"/>
                <a:ea typeface="Arial"/>
                <a:cs typeface="Arial"/>
                <a:sym typeface="Arial"/>
              </a:endParaRPr>
            </a:p>
          </p:txBody>
        </p:sp>
        <p:sp>
          <p:nvSpPr>
            <p:cNvPr id="205" name="Google Shape;205;p24"/>
            <p:cNvSpPr/>
            <p:nvPr/>
          </p:nvSpPr>
          <p:spPr>
            <a:xfrm>
              <a:off x="0" y="1531746"/>
              <a:ext cx="4818888" cy="484379"/>
            </a:xfrm>
            <a:prstGeom prst="roundRect">
              <a:avLst>
                <a:gd fmla="val 16667" name="adj"/>
              </a:avLst>
            </a:prstGeom>
            <a:solidFill>
              <a:srgbClr val="8CAF1D"/>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24"/>
            <p:cNvSpPr txBox="1"/>
            <p:nvPr/>
          </p:nvSpPr>
          <p:spPr>
            <a:xfrm>
              <a:off x="23645" y="1555391"/>
              <a:ext cx="4771598" cy="437089"/>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Arial"/>
                <a:buNone/>
              </a:pPr>
              <a:r>
                <a:rPr b="0" i="1" lang="es-CO" sz="2000" u="none" cap="none" strike="noStrike">
                  <a:solidFill>
                    <a:schemeClr val="lt1"/>
                  </a:solidFill>
                  <a:latin typeface="Arial"/>
                  <a:ea typeface="Arial"/>
                  <a:cs typeface="Arial"/>
                  <a:sym typeface="Arial"/>
                </a:rPr>
                <a:t>Entrenar el modelo</a:t>
              </a:r>
              <a:endParaRPr b="0" i="0" sz="1400" u="none" cap="none" strike="noStrike">
                <a:solidFill>
                  <a:srgbClr val="000000"/>
                </a:solidFill>
                <a:latin typeface="Arial"/>
                <a:ea typeface="Arial"/>
                <a:cs typeface="Arial"/>
                <a:sym typeface="Arial"/>
              </a:endParaRPr>
            </a:p>
          </p:txBody>
        </p:sp>
        <p:sp>
          <p:nvSpPr>
            <p:cNvPr id="207" name="Google Shape;207;p24"/>
            <p:cNvSpPr/>
            <p:nvPr/>
          </p:nvSpPr>
          <p:spPr>
            <a:xfrm>
              <a:off x="0" y="2042046"/>
              <a:ext cx="4818888" cy="484379"/>
            </a:xfrm>
            <a:prstGeom prst="roundRect">
              <a:avLst>
                <a:gd fmla="val 16667" name="adj"/>
              </a:avLst>
            </a:prstGeom>
            <a:solidFill>
              <a:srgbClr val="55971D"/>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4"/>
            <p:cNvSpPr txBox="1"/>
            <p:nvPr/>
          </p:nvSpPr>
          <p:spPr>
            <a:xfrm>
              <a:off x="23645" y="2065691"/>
              <a:ext cx="4771598" cy="437089"/>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Arial"/>
                <a:buNone/>
              </a:pPr>
              <a:r>
                <a:rPr b="0" i="1" lang="es-CO" sz="2000" u="none" cap="none" strike="noStrike">
                  <a:solidFill>
                    <a:schemeClr val="lt1"/>
                  </a:solidFill>
                  <a:latin typeface="Arial"/>
                  <a:ea typeface="Arial"/>
                  <a:cs typeface="Arial"/>
                  <a:sym typeface="Arial"/>
                </a:rPr>
                <a:t>Probar  el modelo</a:t>
              </a:r>
              <a:endParaRPr b="0" i="0" sz="2000" u="none" cap="none" strike="noStrike">
                <a:solidFill>
                  <a:schemeClr val="lt1"/>
                </a:solidFill>
                <a:latin typeface="Arial"/>
                <a:ea typeface="Arial"/>
                <a:cs typeface="Arial"/>
                <a:sym typeface="Arial"/>
              </a:endParaRPr>
            </a:p>
          </p:txBody>
        </p:sp>
        <p:sp>
          <p:nvSpPr>
            <p:cNvPr id="209" name="Google Shape;209;p24"/>
            <p:cNvSpPr/>
            <p:nvPr/>
          </p:nvSpPr>
          <p:spPr>
            <a:xfrm>
              <a:off x="0" y="2552346"/>
              <a:ext cx="4818888" cy="484379"/>
            </a:xfrm>
            <a:prstGeom prst="roundRect">
              <a:avLst>
                <a:gd fmla="val 16667" name="adj"/>
              </a:avLst>
            </a:prstGeom>
            <a:solidFill>
              <a:srgbClr val="2C801B"/>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4"/>
            <p:cNvSpPr txBox="1"/>
            <p:nvPr/>
          </p:nvSpPr>
          <p:spPr>
            <a:xfrm>
              <a:off x="23645" y="2575991"/>
              <a:ext cx="4771598" cy="437089"/>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Arial"/>
                <a:buNone/>
              </a:pPr>
              <a:r>
                <a:rPr b="0" i="1" lang="es-CO" sz="2000" u="none" cap="none" strike="noStrike">
                  <a:solidFill>
                    <a:schemeClr val="lt1"/>
                  </a:solidFill>
                  <a:latin typeface="Arial"/>
                  <a:ea typeface="Arial"/>
                  <a:cs typeface="Arial"/>
                  <a:sym typeface="Arial"/>
                </a:rPr>
                <a:t>Ajustar  el modelo</a:t>
              </a:r>
              <a:endParaRPr b="0" i="0" sz="2000" u="none" cap="none" strike="noStrike">
                <a:solidFill>
                  <a:schemeClr val="lt1"/>
                </a:solidFill>
                <a:latin typeface="Arial"/>
                <a:ea typeface="Arial"/>
                <a:cs typeface="Arial"/>
                <a:sym typeface="Arial"/>
              </a:endParaRPr>
            </a:p>
          </p:txBody>
        </p:sp>
        <p:sp>
          <p:nvSpPr>
            <p:cNvPr id="211" name="Google Shape;211;p24"/>
            <p:cNvSpPr/>
            <p:nvPr/>
          </p:nvSpPr>
          <p:spPr>
            <a:xfrm>
              <a:off x="0" y="3062646"/>
              <a:ext cx="4818888" cy="484379"/>
            </a:xfrm>
            <a:prstGeom prst="roundRect">
              <a:avLst>
                <a:gd fmla="val 16667" name="adj"/>
              </a:avLst>
            </a:prstGeom>
            <a:solidFill>
              <a:srgbClr val="186923"/>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24"/>
            <p:cNvSpPr txBox="1"/>
            <p:nvPr/>
          </p:nvSpPr>
          <p:spPr>
            <a:xfrm>
              <a:off x="23645" y="3086291"/>
              <a:ext cx="4771598" cy="437089"/>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Arial"/>
                <a:buNone/>
              </a:pPr>
              <a:r>
                <a:rPr b="0" i="1" lang="es-CO" sz="2000" u="none" cap="none" strike="noStrike">
                  <a:solidFill>
                    <a:schemeClr val="lt1"/>
                  </a:solidFill>
                  <a:latin typeface="Arial"/>
                  <a:ea typeface="Arial"/>
                  <a:cs typeface="Arial"/>
                  <a:sym typeface="Arial"/>
                </a:rPr>
                <a:t>Hacer predicciones </a:t>
              </a:r>
              <a:endParaRPr b="0" i="0" sz="1400" u="none" cap="none" strike="noStrike">
                <a:solidFill>
                  <a:srgbClr val="000000"/>
                </a:solidFill>
                <a:latin typeface="Arial"/>
                <a:ea typeface="Arial"/>
                <a:cs typeface="Arial"/>
                <a:sym typeface="Arial"/>
              </a:endParaRPr>
            </a:p>
          </p:txBody>
        </p:sp>
      </p:grpSp>
      <p:sp>
        <p:nvSpPr>
          <p:cNvPr id="213" name="Google Shape;213;p24"/>
          <p:cNvSpPr txBox="1"/>
          <p:nvPr/>
        </p:nvSpPr>
        <p:spPr>
          <a:xfrm>
            <a:off x="3092844" y="295007"/>
            <a:ext cx="6100010"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0" lang="es-CO" sz="4800" u="none" cap="none" strike="noStrike">
                <a:solidFill>
                  <a:schemeClr val="lt1"/>
                </a:solidFill>
                <a:latin typeface="Arial"/>
                <a:ea typeface="Arial"/>
                <a:cs typeface="Arial"/>
                <a:sym typeface="Arial"/>
              </a:rPr>
              <a:t>Metodología</a:t>
            </a:r>
            <a:endParaRPr b="0" i="0" sz="1400" u="none" cap="none" strike="noStrike">
              <a:solidFill>
                <a:srgbClr val="000000"/>
              </a:solidFill>
              <a:latin typeface="Arial"/>
              <a:ea typeface="Arial"/>
              <a:cs typeface="Arial"/>
              <a:sym typeface="Arial"/>
            </a:endParaRPr>
          </a:p>
        </p:txBody>
      </p:sp>
      <p:pic>
        <p:nvPicPr>
          <p:cNvPr id="214" name="Google Shape;214;p24"/>
          <p:cNvPicPr preferRelativeResize="0"/>
          <p:nvPr/>
        </p:nvPicPr>
        <p:blipFill rotWithShape="1">
          <a:blip r:embed="rId3">
            <a:alphaModFix/>
          </a:blip>
          <a:srcRect b="3845" l="4999" r="5401" t="2791"/>
          <a:stretch/>
        </p:blipFill>
        <p:spPr>
          <a:xfrm>
            <a:off x="1026100" y="1334800"/>
            <a:ext cx="3580900" cy="5243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5"/>
          <p:cNvSpPr/>
          <p:nvPr/>
        </p:nvSpPr>
        <p:spPr>
          <a:xfrm>
            <a:off x="137550" y="4424875"/>
            <a:ext cx="5108643"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CO" sz="3600" u="none" cap="none" strike="noStrike">
                <a:solidFill>
                  <a:srgbClr val="501549"/>
                </a:solidFill>
                <a:latin typeface="Arial"/>
                <a:ea typeface="Arial"/>
                <a:cs typeface="Arial"/>
                <a:sym typeface="Arial"/>
              </a:rPr>
              <a:t>Desarrollo del Proyecto</a:t>
            </a:r>
            <a:endParaRPr b="0" i="0" sz="1400" u="none" cap="none" strike="noStrike">
              <a:solidFill>
                <a:srgbClr val="000000"/>
              </a:solidFill>
              <a:latin typeface="Arial"/>
              <a:ea typeface="Arial"/>
              <a:cs typeface="Arial"/>
              <a:sym typeface="Arial"/>
            </a:endParaRPr>
          </a:p>
        </p:txBody>
      </p:sp>
      <p:pic>
        <p:nvPicPr>
          <p:cNvPr descr="El análisis de datos como una solución de negocios IoT - CIC" id="220" name="Google Shape;220;p25"/>
          <p:cNvPicPr preferRelativeResize="0"/>
          <p:nvPr/>
        </p:nvPicPr>
        <p:blipFill rotWithShape="1">
          <a:blip r:embed="rId3">
            <a:alphaModFix/>
          </a:blip>
          <a:srcRect b="0" l="0" r="0" t="0"/>
          <a:stretch/>
        </p:blipFill>
        <p:spPr>
          <a:xfrm>
            <a:off x="1515535" y="2383121"/>
            <a:ext cx="2352675" cy="1943100"/>
          </a:xfrm>
          <a:prstGeom prst="rect">
            <a:avLst/>
          </a:prstGeom>
          <a:noFill/>
          <a:ln>
            <a:noFill/>
          </a:ln>
        </p:spPr>
      </p:pic>
      <p:sp>
        <p:nvSpPr>
          <p:cNvPr id="221" name="Google Shape;221;p25"/>
          <p:cNvSpPr/>
          <p:nvPr/>
        </p:nvSpPr>
        <p:spPr>
          <a:xfrm>
            <a:off x="6172293" y="1535702"/>
            <a:ext cx="5108640" cy="1393371"/>
          </a:xfrm>
          <a:prstGeom prst="rect">
            <a:avLst/>
          </a:prstGeom>
          <a:solidFill>
            <a:srgbClr val="002060"/>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CO" sz="1800" u="none" cap="none" strike="noStrike">
                <a:solidFill>
                  <a:schemeClr val="lt1"/>
                </a:solidFill>
                <a:latin typeface="Arial"/>
                <a:ea typeface="Arial"/>
                <a:cs typeface="Arial"/>
                <a:sym typeface="Arial"/>
              </a:rPr>
              <a:t>Limpieza de Datos: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i="0" lang="es-CO"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2" name="Google Shape;222;p25"/>
          <p:cNvSpPr/>
          <p:nvPr/>
        </p:nvSpPr>
        <p:spPr>
          <a:xfrm>
            <a:off x="6172293" y="3354671"/>
            <a:ext cx="5108642" cy="1393370"/>
          </a:xfrm>
          <a:prstGeom prst="rect">
            <a:avLst/>
          </a:prstGeom>
          <a:solidFill>
            <a:srgbClr val="002060"/>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CO" sz="1800" u="none" cap="none" strike="noStrike">
                <a:solidFill>
                  <a:schemeClr val="lt1"/>
                </a:solidFill>
                <a:latin typeface="Arial"/>
                <a:ea typeface="Arial"/>
                <a:cs typeface="Arial"/>
                <a:sym typeface="Arial"/>
              </a:rPr>
              <a:t>Seleccionar Modelo y  Entrenarlo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Arial"/>
              <a:ea typeface="Arial"/>
              <a:cs typeface="Arial"/>
              <a:sym typeface="Arial"/>
            </a:endParaRPr>
          </a:p>
        </p:txBody>
      </p:sp>
      <p:sp>
        <p:nvSpPr>
          <p:cNvPr id="223" name="Google Shape;223;p25"/>
          <p:cNvSpPr/>
          <p:nvPr/>
        </p:nvSpPr>
        <p:spPr>
          <a:xfrm>
            <a:off x="6172292" y="5174119"/>
            <a:ext cx="5108641" cy="1306285"/>
          </a:xfrm>
          <a:prstGeom prst="rect">
            <a:avLst/>
          </a:prstGeom>
          <a:solidFill>
            <a:srgbClr val="002060"/>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CO" sz="1800" u="none" cap="none" strike="noStrike">
                <a:solidFill>
                  <a:schemeClr val="lt1"/>
                </a:solidFill>
                <a:latin typeface="Arial"/>
                <a:ea typeface="Arial"/>
                <a:cs typeface="Arial"/>
                <a:sym typeface="Arial"/>
              </a:rPr>
              <a:t>Probar - Predicciones</a:t>
            </a:r>
            <a:endParaRPr b="0" i="0" sz="1400" u="none" cap="none" strike="noStrike">
              <a:solidFill>
                <a:srgbClr val="000000"/>
              </a:solidFill>
              <a:latin typeface="Arial"/>
              <a:ea typeface="Arial"/>
              <a:cs typeface="Arial"/>
              <a:sym typeface="Arial"/>
            </a:endParaRPr>
          </a:p>
        </p:txBody>
      </p:sp>
      <p:sp>
        <p:nvSpPr>
          <p:cNvPr id="224" name="Google Shape;224;p25"/>
          <p:cNvSpPr/>
          <p:nvPr/>
        </p:nvSpPr>
        <p:spPr>
          <a:xfrm>
            <a:off x="8318090" y="2929073"/>
            <a:ext cx="658762" cy="425598"/>
          </a:xfrm>
          <a:prstGeom prst="downArrow">
            <a:avLst>
              <a:gd fmla="val 50000" name="adj1"/>
              <a:gd fmla="val 50000" name="adj2"/>
            </a:avLst>
          </a:prstGeom>
          <a:solidFill>
            <a:srgbClr val="5ECBF4"/>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25" name="Google Shape;225;p25"/>
          <p:cNvSpPr/>
          <p:nvPr/>
        </p:nvSpPr>
        <p:spPr>
          <a:xfrm>
            <a:off x="8318090" y="4771328"/>
            <a:ext cx="658762" cy="425598"/>
          </a:xfrm>
          <a:prstGeom prst="downArrow">
            <a:avLst>
              <a:gd fmla="val 50000" name="adj1"/>
              <a:gd fmla="val 50000" name="adj2"/>
            </a:avLst>
          </a:prstGeom>
          <a:solidFill>
            <a:srgbClr val="5ECBF4"/>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6"/>
          <p:cNvSpPr/>
          <p:nvPr/>
        </p:nvSpPr>
        <p:spPr>
          <a:xfrm>
            <a:off x="3628937" y="4475657"/>
            <a:ext cx="4025654"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CO" sz="3600" u="none" cap="none" strike="noStrike">
                <a:solidFill>
                  <a:srgbClr val="501549"/>
                </a:solidFill>
                <a:latin typeface="Arial"/>
                <a:ea typeface="Arial"/>
                <a:cs typeface="Arial"/>
                <a:sym typeface="Arial"/>
              </a:rPr>
              <a:t>Limpieza de Datos</a:t>
            </a:r>
            <a:endParaRPr b="0" i="0" sz="1400" u="none" cap="none" strike="noStrike">
              <a:solidFill>
                <a:srgbClr val="000000"/>
              </a:solidFill>
              <a:latin typeface="Arial"/>
              <a:ea typeface="Arial"/>
              <a:cs typeface="Arial"/>
              <a:sym typeface="Arial"/>
            </a:endParaRPr>
          </a:p>
        </p:txBody>
      </p:sp>
      <p:grpSp>
        <p:nvGrpSpPr>
          <p:cNvPr id="231" name="Google Shape;231;p26"/>
          <p:cNvGrpSpPr/>
          <p:nvPr/>
        </p:nvGrpSpPr>
        <p:grpSpPr>
          <a:xfrm>
            <a:off x="4560465" y="2159217"/>
            <a:ext cx="2642718" cy="2189801"/>
            <a:chOff x="3845166" y="1456914"/>
            <a:chExt cx="5021951" cy="3944172"/>
          </a:xfrm>
        </p:grpSpPr>
        <p:pic>
          <p:nvPicPr>
            <p:cNvPr descr="Limpieza de datos - Iconos gratis de seo y web" id="232" name="Google Shape;232;p26"/>
            <p:cNvPicPr preferRelativeResize="0"/>
            <p:nvPr/>
          </p:nvPicPr>
          <p:blipFill rotWithShape="1">
            <a:blip r:embed="rId3">
              <a:alphaModFix/>
            </a:blip>
            <a:srcRect b="0" l="0" r="0" t="0"/>
            <a:stretch/>
          </p:blipFill>
          <p:spPr>
            <a:xfrm>
              <a:off x="3845166" y="1456914"/>
              <a:ext cx="3944172" cy="3944172"/>
            </a:xfrm>
            <a:prstGeom prst="rect">
              <a:avLst/>
            </a:prstGeom>
            <a:noFill/>
            <a:ln>
              <a:noFill/>
            </a:ln>
          </p:spPr>
        </p:pic>
        <p:pic>
          <p:nvPicPr>
            <p:cNvPr descr="Logotipo  Descripción generada automáticamente con confianza media" id="233" name="Google Shape;233;p26"/>
            <p:cNvPicPr preferRelativeResize="0"/>
            <p:nvPr/>
          </p:nvPicPr>
          <p:blipFill rotWithShape="1">
            <a:blip r:embed="rId4">
              <a:alphaModFix/>
            </a:blip>
            <a:srcRect b="0" l="0" r="0" t="0"/>
            <a:stretch/>
          </p:blipFill>
          <p:spPr>
            <a:xfrm>
              <a:off x="7366907" y="3345494"/>
              <a:ext cx="1500210" cy="840117"/>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7"/>
          <p:cNvSpPr/>
          <p:nvPr/>
        </p:nvSpPr>
        <p:spPr>
          <a:xfrm>
            <a:off x="4549095" y="476727"/>
            <a:ext cx="2744919" cy="46166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s-CO" sz="2400" u="none" cap="none" strike="noStrike">
                <a:solidFill>
                  <a:schemeClr val="lt1"/>
                </a:solidFill>
                <a:latin typeface="Arial"/>
                <a:ea typeface="Arial"/>
                <a:cs typeface="Arial"/>
                <a:sym typeface="Arial"/>
              </a:rPr>
              <a:t>Limpieza de Datos</a:t>
            </a:r>
            <a:endParaRPr b="0" i="0" sz="1400" u="none" cap="none" strike="noStrike">
              <a:solidFill>
                <a:srgbClr val="000000"/>
              </a:solidFill>
              <a:latin typeface="Arial"/>
              <a:ea typeface="Arial"/>
              <a:cs typeface="Arial"/>
              <a:sym typeface="Arial"/>
            </a:endParaRPr>
          </a:p>
        </p:txBody>
      </p:sp>
      <p:sp>
        <p:nvSpPr>
          <p:cNvPr id="240" name="Google Shape;240;p27"/>
          <p:cNvSpPr txBox="1"/>
          <p:nvPr/>
        </p:nvSpPr>
        <p:spPr>
          <a:xfrm>
            <a:off x="259350" y="3265371"/>
            <a:ext cx="2964600" cy="1169700"/>
          </a:xfrm>
          <a:prstGeom prst="rect">
            <a:avLst/>
          </a:prstGeom>
          <a:noFill/>
          <a:ln cap="flat" cmpd="sng" w="19050">
            <a:solidFill>
              <a:srgbClr val="C0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400"/>
              <a:buFont typeface="Arial"/>
              <a:buNone/>
            </a:pPr>
            <a:r>
              <a:rPr b="0" i="0" lang="es-CO" sz="1400" u="none" cap="none" strike="noStrike">
                <a:solidFill>
                  <a:schemeClr val="dk1"/>
                </a:solidFill>
                <a:latin typeface="Arial"/>
                <a:ea typeface="Arial"/>
                <a:cs typeface="Arial"/>
                <a:sym typeface="Arial"/>
              </a:rPr>
              <a:t>Se aplican procedimientos de limpieza de Datos, que permitan tener información útil, que le aporte al proceso de Análisis de Datos</a:t>
            </a:r>
            <a:endParaRPr b="0" i="0" sz="1400" u="none" cap="none" strike="noStrike">
              <a:solidFill>
                <a:schemeClr val="dk1"/>
              </a:solidFill>
              <a:latin typeface="Arial"/>
              <a:ea typeface="Arial"/>
              <a:cs typeface="Arial"/>
              <a:sym typeface="Arial"/>
            </a:endParaRPr>
          </a:p>
        </p:txBody>
      </p:sp>
      <p:sp>
        <p:nvSpPr>
          <p:cNvPr id="241" name="Google Shape;241;p27"/>
          <p:cNvSpPr txBox="1"/>
          <p:nvPr/>
        </p:nvSpPr>
        <p:spPr>
          <a:xfrm>
            <a:off x="3827619" y="1895539"/>
            <a:ext cx="7254824" cy="30777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400"/>
              <a:buFont typeface="Arial"/>
              <a:buNone/>
            </a:pPr>
            <a:r>
              <a:rPr b="1" i="0" lang="es-CO" sz="1400" u="none" cap="none" strike="noStrike">
                <a:solidFill>
                  <a:srgbClr val="C00000"/>
                </a:solidFill>
                <a:latin typeface="Arial"/>
                <a:ea typeface="Arial"/>
                <a:cs typeface="Arial"/>
                <a:sym typeface="Arial"/>
              </a:rPr>
              <a:t>Basura en los datos: </a:t>
            </a:r>
            <a:r>
              <a:rPr b="0" i="0" lang="es-CO" sz="1400" u="none" cap="none" strike="noStrike">
                <a:solidFill>
                  <a:srgbClr val="404041"/>
                </a:solidFill>
                <a:latin typeface="Arial"/>
                <a:ea typeface="Arial"/>
                <a:cs typeface="Arial"/>
                <a:sym typeface="Arial"/>
              </a:rPr>
              <a:t> Datos con caracteres no reconocibles</a:t>
            </a:r>
            <a:endParaRPr b="0" i="0" sz="1400" u="none" cap="none" strike="noStrike">
              <a:solidFill>
                <a:srgbClr val="404041"/>
              </a:solidFill>
              <a:latin typeface="Arial"/>
              <a:ea typeface="Arial"/>
              <a:cs typeface="Arial"/>
              <a:sym typeface="Arial"/>
            </a:endParaRPr>
          </a:p>
        </p:txBody>
      </p:sp>
      <p:sp>
        <p:nvSpPr>
          <p:cNvPr id="242" name="Google Shape;242;p27"/>
          <p:cNvSpPr/>
          <p:nvPr/>
        </p:nvSpPr>
        <p:spPr>
          <a:xfrm>
            <a:off x="3317826" y="1677351"/>
            <a:ext cx="773407" cy="3893890"/>
          </a:xfrm>
          <a:prstGeom prst="leftBrace">
            <a:avLst>
              <a:gd fmla="val 1816" name="adj1"/>
              <a:gd fmla="val 50000" name="adj2"/>
            </a:avLst>
          </a:prstGeom>
          <a:noFill/>
          <a:ln cap="flat" cmpd="sng" w="28575">
            <a:solidFill>
              <a:srgbClr val="074F6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43" name="Google Shape;243;p27"/>
          <p:cNvSpPr txBox="1"/>
          <p:nvPr/>
        </p:nvSpPr>
        <p:spPr>
          <a:xfrm>
            <a:off x="3827619" y="2743539"/>
            <a:ext cx="7254824" cy="30777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400"/>
              <a:buFont typeface="Arial"/>
              <a:buNone/>
            </a:pPr>
            <a:r>
              <a:rPr b="1" i="0" lang="es-CO" sz="1400" u="none" cap="none" strike="noStrike">
                <a:solidFill>
                  <a:srgbClr val="C00000"/>
                </a:solidFill>
                <a:latin typeface="Arial"/>
                <a:ea typeface="Arial"/>
                <a:cs typeface="Arial"/>
                <a:sym typeface="Arial"/>
              </a:rPr>
              <a:t>Valores Nulos: </a:t>
            </a:r>
            <a:r>
              <a:rPr b="0" i="0" lang="es-CO" sz="1400" u="none" cap="none" strike="noStrike">
                <a:solidFill>
                  <a:srgbClr val="404041"/>
                </a:solidFill>
                <a:latin typeface="Arial"/>
                <a:ea typeface="Arial"/>
                <a:cs typeface="Arial"/>
                <a:sym typeface="Arial"/>
              </a:rPr>
              <a:t> Datos que faltan dentro de cada registro o fila de las fuentes de datos</a:t>
            </a:r>
            <a:endParaRPr b="0" i="0" sz="1400" u="none" cap="none" strike="noStrike">
              <a:solidFill>
                <a:srgbClr val="404041"/>
              </a:solidFill>
              <a:latin typeface="Arial"/>
              <a:ea typeface="Arial"/>
              <a:cs typeface="Arial"/>
              <a:sym typeface="Arial"/>
            </a:endParaRPr>
          </a:p>
        </p:txBody>
      </p:sp>
      <p:sp>
        <p:nvSpPr>
          <p:cNvPr id="244" name="Google Shape;244;p27"/>
          <p:cNvSpPr txBox="1"/>
          <p:nvPr/>
        </p:nvSpPr>
        <p:spPr>
          <a:xfrm>
            <a:off x="3827619" y="3662313"/>
            <a:ext cx="7254824" cy="30777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400"/>
              <a:buFont typeface="Arial"/>
              <a:buNone/>
            </a:pPr>
            <a:r>
              <a:rPr b="1" i="0" lang="es-CO" sz="1400" u="none" cap="none" strike="noStrike">
                <a:solidFill>
                  <a:srgbClr val="C00000"/>
                </a:solidFill>
                <a:latin typeface="Arial"/>
                <a:ea typeface="Arial"/>
                <a:cs typeface="Arial"/>
                <a:sym typeface="Arial"/>
              </a:rPr>
              <a:t>Valores Duplicados: </a:t>
            </a:r>
            <a:r>
              <a:rPr b="0" i="0" lang="es-CO" sz="1400" u="none" cap="none" strike="noStrike">
                <a:solidFill>
                  <a:srgbClr val="404041"/>
                </a:solidFill>
                <a:latin typeface="Arial"/>
                <a:ea typeface="Arial"/>
                <a:cs typeface="Arial"/>
                <a:sym typeface="Arial"/>
              </a:rPr>
              <a:t> Registros o filas de las fuentes de datos que se encuentran repetidas</a:t>
            </a:r>
            <a:endParaRPr b="0" i="0" sz="1400" u="none" cap="none" strike="noStrike">
              <a:solidFill>
                <a:srgbClr val="404041"/>
              </a:solidFill>
              <a:latin typeface="Arial"/>
              <a:ea typeface="Arial"/>
              <a:cs typeface="Arial"/>
              <a:sym typeface="Arial"/>
            </a:endParaRPr>
          </a:p>
        </p:txBody>
      </p:sp>
      <p:sp>
        <p:nvSpPr>
          <p:cNvPr id="245" name="Google Shape;245;p27"/>
          <p:cNvSpPr txBox="1"/>
          <p:nvPr/>
        </p:nvSpPr>
        <p:spPr>
          <a:xfrm>
            <a:off x="3827619" y="4657429"/>
            <a:ext cx="7254824" cy="52322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400"/>
              <a:buFont typeface="Arial"/>
              <a:buNone/>
            </a:pPr>
            <a:r>
              <a:rPr b="1" i="0" lang="es-CO" sz="1400" u="none" cap="none" strike="noStrike">
                <a:solidFill>
                  <a:srgbClr val="C00000"/>
                </a:solidFill>
                <a:latin typeface="Arial"/>
                <a:ea typeface="Arial"/>
                <a:cs typeface="Arial"/>
                <a:sym typeface="Arial"/>
              </a:rPr>
              <a:t>Outliers: </a:t>
            </a:r>
            <a:r>
              <a:rPr b="0" i="0" lang="es-CO" sz="1400" u="none" cap="none" strike="noStrike">
                <a:solidFill>
                  <a:srgbClr val="404041"/>
                </a:solidFill>
                <a:latin typeface="Arial"/>
                <a:ea typeface="Arial"/>
                <a:cs typeface="Arial"/>
                <a:sym typeface="Arial"/>
              </a:rPr>
              <a:t> Valores atípicos, muy por encima o muy por debajo del intervalo entre la media y la desviación estándar.</a:t>
            </a:r>
            <a:endParaRPr b="0" i="0" sz="1400" u="none" cap="none" strike="noStrike">
              <a:solidFill>
                <a:srgbClr val="40404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8"/>
          <p:cNvSpPr/>
          <p:nvPr/>
        </p:nvSpPr>
        <p:spPr>
          <a:xfrm>
            <a:off x="4483715" y="136086"/>
            <a:ext cx="2745000" cy="831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s-CO" sz="2400" u="none" cap="none" strike="noStrike">
                <a:solidFill>
                  <a:schemeClr val="lt1"/>
                </a:solidFill>
                <a:latin typeface="Arial"/>
                <a:ea typeface="Arial"/>
                <a:cs typeface="Arial"/>
                <a:sym typeface="Arial"/>
              </a:rPr>
              <a:t>Limpieza de Datos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1" i="0" lang="es-CO" sz="2400" u="none" cap="none" strike="noStrike">
                <a:solidFill>
                  <a:schemeClr val="lt1"/>
                </a:solidFill>
                <a:latin typeface="Arial"/>
                <a:ea typeface="Arial"/>
                <a:cs typeface="Arial"/>
                <a:sym typeface="Arial"/>
              </a:rPr>
              <a:t>Valores Nulos</a:t>
            </a:r>
            <a:endParaRPr b="0" i="0" sz="1400" u="none" cap="none" strike="noStrike">
              <a:solidFill>
                <a:srgbClr val="000000"/>
              </a:solidFill>
              <a:latin typeface="Arial"/>
              <a:ea typeface="Arial"/>
              <a:cs typeface="Arial"/>
              <a:sym typeface="Arial"/>
            </a:endParaRPr>
          </a:p>
        </p:txBody>
      </p:sp>
      <p:pic>
        <p:nvPicPr>
          <p:cNvPr id="252" name="Google Shape;252;p28"/>
          <p:cNvPicPr preferRelativeResize="0"/>
          <p:nvPr/>
        </p:nvPicPr>
        <p:blipFill rotWithShape="1">
          <a:blip r:embed="rId3">
            <a:alphaModFix/>
          </a:blip>
          <a:srcRect b="0" l="0" r="0" t="0"/>
          <a:stretch/>
        </p:blipFill>
        <p:spPr>
          <a:xfrm>
            <a:off x="2368650" y="1337175"/>
            <a:ext cx="6421175" cy="5440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9"/>
          <p:cNvSpPr/>
          <p:nvPr/>
        </p:nvSpPr>
        <p:spPr>
          <a:xfrm>
            <a:off x="4483715" y="136086"/>
            <a:ext cx="2745000" cy="831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s-CO" sz="2400" u="none" cap="none" strike="noStrike">
                <a:solidFill>
                  <a:schemeClr val="lt1"/>
                </a:solidFill>
                <a:latin typeface="Arial"/>
                <a:ea typeface="Arial"/>
                <a:cs typeface="Arial"/>
                <a:sym typeface="Arial"/>
              </a:rPr>
              <a:t>Limpieza de Datos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1" i="0" lang="es-CO" sz="2400" u="none" cap="none" strike="noStrike">
                <a:solidFill>
                  <a:schemeClr val="lt1"/>
                </a:solidFill>
                <a:latin typeface="Arial"/>
                <a:ea typeface="Arial"/>
                <a:cs typeface="Arial"/>
                <a:sym typeface="Arial"/>
              </a:rPr>
              <a:t>Valores Nulos</a:t>
            </a:r>
            <a:endParaRPr b="0" i="0" sz="1400" u="none" cap="none" strike="noStrike">
              <a:solidFill>
                <a:srgbClr val="000000"/>
              </a:solidFill>
              <a:latin typeface="Arial"/>
              <a:ea typeface="Arial"/>
              <a:cs typeface="Arial"/>
              <a:sym typeface="Arial"/>
            </a:endParaRPr>
          </a:p>
        </p:txBody>
      </p:sp>
      <p:pic>
        <p:nvPicPr>
          <p:cNvPr id="259" name="Google Shape;259;p29"/>
          <p:cNvPicPr preferRelativeResize="0"/>
          <p:nvPr/>
        </p:nvPicPr>
        <p:blipFill rotWithShape="1">
          <a:blip r:embed="rId3">
            <a:alphaModFix/>
          </a:blip>
          <a:srcRect b="0" l="0" r="0" t="0"/>
          <a:stretch/>
        </p:blipFill>
        <p:spPr>
          <a:xfrm>
            <a:off x="288475" y="1407951"/>
            <a:ext cx="5644326" cy="5297351"/>
          </a:xfrm>
          <a:prstGeom prst="rect">
            <a:avLst/>
          </a:prstGeom>
          <a:noFill/>
          <a:ln>
            <a:noFill/>
          </a:ln>
        </p:spPr>
      </p:pic>
      <p:pic>
        <p:nvPicPr>
          <p:cNvPr id="260" name="Google Shape;260;p29"/>
          <p:cNvPicPr preferRelativeResize="0"/>
          <p:nvPr/>
        </p:nvPicPr>
        <p:blipFill rotWithShape="1">
          <a:blip r:embed="rId4">
            <a:alphaModFix/>
          </a:blip>
          <a:srcRect b="0" l="0" r="0" t="0"/>
          <a:stretch/>
        </p:blipFill>
        <p:spPr>
          <a:xfrm>
            <a:off x="6091100" y="1407950"/>
            <a:ext cx="5644326" cy="539678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0"/>
          <p:cNvSpPr/>
          <p:nvPr/>
        </p:nvSpPr>
        <p:spPr>
          <a:xfrm>
            <a:off x="4483715" y="136086"/>
            <a:ext cx="2745000" cy="831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s-CO" sz="2400" u="none" cap="none" strike="noStrike">
                <a:solidFill>
                  <a:schemeClr val="lt1"/>
                </a:solidFill>
                <a:latin typeface="Arial"/>
                <a:ea typeface="Arial"/>
                <a:cs typeface="Arial"/>
                <a:sym typeface="Arial"/>
              </a:rPr>
              <a:t>Limpieza de Datos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1" i="0" lang="es-CO" sz="2400" u="none" cap="none" strike="noStrike">
                <a:solidFill>
                  <a:schemeClr val="lt1"/>
                </a:solidFill>
                <a:latin typeface="Arial"/>
                <a:ea typeface="Arial"/>
                <a:cs typeface="Arial"/>
                <a:sym typeface="Arial"/>
              </a:rPr>
              <a:t>Valores Nulos</a:t>
            </a:r>
            <a:endParaRPr b="0" i="0" sz="1400" u="none" cap="none" strike="noStrike">
              <a:solidFill>
                <a:srgbClr val="000000"/>
              </a:solidFill>
              <a:latin typeface="Arial"/>
              <a:ea typeface="Arial"/>
              <a:cs typeface="Arial"/>
              <a:sym typeface="Arial"/>
            </a:endParaRPr>
          </a:p>
        </p:txBody>
      </p:sp>
      <p:pic>
        <p:nvPicPr>
          <p:cNvPr id="267" name="Google Shape;267;p30"/>
          <p:cNvPicPr preferRelativeResize="0"/>
          <p:nvPr/>
        </p:nvPicPr>
        <p:blipFill rotWithShape="1">
          <a:blip r:embed="rId3">
            <a:alphaModFix/>
          </a:blip>
          <a:srcRect b="0" l="0" r="0" t="0"/>
          <a:stretch/>
        </p:blipFill>
        <p:spPr>
          <a:xfrm>
            <a:off x="3379450" y="1335125"/>
            <a:ext cx="4751351" cy="55228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1"/>
          <p:cNvSpPr/>
          <p:nvPr/>
        </p:nvSpPr>
        <p:spPr>
          <a:xfrm>
            <a:off x="4425461" y="119736"/>
            <a:ext cx="2901600" cy="831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s-CO" sz="2400" u="none" cap="none" strike="noStrike">
                <a:solidFill>
                  <a:schemeClr val="lt1"/>
                </a:solidFill>
                <a:latin typeface="Arial"/>
                <a:ea typeface="Arial"/>
                <a:cs typeface="Arial"/>
                <a:sym typeface="Arial"/>
              </a:rPr>
              <a:t>Limpieza de Datos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1" i="0" lang="es-CO" sz="2400" u="none" cap="none" strike="noStrike">
                <a:solidFill>
                  <a:schemeClr val="lt1"/>
                </a:solidFill>
                <a:latin typeface="Arial"/>
                <a:ea typeface="Arial"/>
                <a:cs typeface="Arial"/>
                <a:sym typeface="Arial"/>
              </a:rPr>
              <a:t>Valores Duplicados</a:t>
            </a:r>
            <a:endParaRPr b="0" i="0" sz="1400" u="none" cap="none" strike="noStrike">
              <a:solidFill>
                <a:srgbClr val="000000"/>
              </a:solidFill>
              <a:latin typeface="Arial"/>
              <a:ea typeface="Arial"/>
              <a:cs typeface="Arial"/>
              <a:sym typeface="Arial"/>
            </a:endParaRPr>
          </a:p>
        </p:txBody>
      </p:sp>
      <p:pic>
        <p:nvPicPr>
          <p:cNvPr id="274" name="Google Shape;274;p31"/>
          <p:cNvPicPr preferRelativeResize="0"/>
          <p:nvPr/>
        </p:nvPicPr>
        <p:blipFill rotWithShape="1">
          <a:blip r:embed="rId3">
            <a:alphaModFix/>
          </a:blip>
          <a:srcRect b="0" l="0" r="0" t="0"/>
          <a:stretch/>
        </p:blipFill>
        <p:spPr>
          <a:xfrm>
            <a:off x="2985400" y="2043736"/>
            <a:ext cx="5781675" cy="3438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4"/>
          <p:cNvSpPr/>
          <p:nvPr/>
        </p:nvSpPr>
        <p:spPr>
          <a:xfrm>
            <a:off x="2354160" y="4020121"/>
            <a:ext cx="6717000" cy="1200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CO" sz="3600" u="none" cap="none" strike="noStrike">
                <a:solidFill>
                  <a:srgbClr val="501549"/>
                </a:solidFill>
                <a:latin typeface="Arial"/>
                <a:ea typeface="Arial"/>
                <a:cs typeface="Arial"/>
                <a:sym typeface="Arial"/>
              </a:rPr>
              <a:t>Integrantes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600"/>
              <a:buFont typeface="Arial"/>
              <a:buNone/>
            </a:pPr>
            <a:r>
              <a:rPr b="1" i="0" lang="es-CO" sz="3600" u="none" cap="none" strike="noStrike">
                <a:solidFill>
                  <a:srgbClr val="501549"/>
                </a:solidFill>
                <a:latin typeface="Arial"/>
                <a:ea typeface="Arial"/>
                <a:cs typeface="Arial"/>
                <a:sym typeface="Arial"/>
              </a:rPr>
              <a:t>Equipo de Inteligencia Artificial</a:t>
            </a:r>
            <a:endParaRPr b="0" i="0" sz="1400" u="none" cap="none" strike="noStrike">
              <a:solidFill>
                <a:srgbClr val="000000"/>
              </a:solidFill>
              <a:latin typeface="Arial"/>
              <a:ea typeface="Arial"/>
              <a:cs typeface="Arial"/>
              <a:sym typeface="Arial"/>
            </a:endParaRPr>
          </a:p>
        </p:txBody>
      </p:sp>
      <p:pic>
        <p:nvPicPr>
          <p:cNvPr descr="Análisis Del Equipo De Personas De Negocios Datos E Investigación Sobre El  Concepto De Monitoreo Del Panel De Control Del Informe De Monitoreo Web Y  El Gráfico De Inversión Financiera Informan Los" id="97" name="Google Shape;97;p14"/>
          <p:cNvPicPr preferRelativeResize="0"/>
          <p:nvPr/>
        </p:nvPicPr>
        <p:blipFill rotWithShape="1">
          <a:blip r:embed="rId3">
            <a:alphaModFix/>
          </a:blip>
          <a:srcRect b="0" l="0" r="0" t="0"/>
          <a:stretch/>
        </p:blipFill>
        <p:spPr>
          <a:xfrm>
            <a:off x="4402923" y="2095347"/>
            <a:ext cx="2619375" cy="1743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2"/>
          <p:cNvSpPr/>
          <p:nvPr/>
        </p:nvSpPr>
        <p:spPr>
          <a:xfrm>
            <a:off x="4454836" y="132111"/>
            <a:ext cx="2901600" cy="831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s-CO" sz="2400" u="none" cap="none" strike="noStrike">
                <a:solidFill>
                  <a:schemeClr val="lt1"/>
                </a:solidFill>
                <a:latin typeface="Arial"/>
                <a:ea typeface="Arial"/>
                <a:cs typeface="Arial"/>
                <a:sym typeface="Arial"/>
              </a:rPr>
              <a:t>Limpieza de Datos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1" i="0" lang="es-CO" sz="2400" u="none" cap="none" strike="noStrike">
                <a:solidFill>
                  <a:schemeClr val="lt1"/>
                </a:solidFill>
                <a:latin typeface="Arial"/>
                <a:ea typeface="Arial"/>
                <a:cs typeface="Arial"/>
                <a:sym typeface="Arial"/>
              </a:rPr>
              <a:t>Valores Duplicados</a:t>
            </a:r>
            <a:endParaRPr b="0" i="0" sz="1400" u="none" cap="none" strike="noStrike">
              <a:solidFill>
                <a:srgbClr val="000000"/>
              </a:solidFill>
              <a:latin typeface="Arial"/>
              <a:ea typeface="Arial"/>
              <a:cs typeface="Arial"/>
              <a:sym typeface="Arial"/>
            </a:endParaRPr>
          </a:p>
        </p:txBody>
      </p:sp>
      <p:pic>
        <p:nvPicPr>
          <p:cNvPr id="281" name="Google Shape;281;p32"/>
          <p:cNvPicPr preferRelativeResize="0"/>
          <p:nvPr/>
        </p:nvPicPr>
        <p:blipFill rotWithShape="1">
          <a:blip r:embed="rId3">
            <a:alphaModFix/>
          </a:blip>
          <a:srcRect b="0" l="0" r="0" t="0"/>
          <a:stretch/>
        </p:blipFill>
        <p:spPr>
          <a:xfrm>
            <a:off x="321777" y="1456350"/>
            <a:ext cx="3835950" cy="5218476"/>
          </a:xfrm>
          <a:prstGeom prst="rect">
            <a:avLst/>
          </a:prstGeom>
          <a:noFill/>
          <a:ln>
            <a:noFill/>
          </a:ln>
        </p:spPr>
      </p:pic>
      <p:pic>
        <p:nvPicPr>
          <p:cNvPr id="282" name="Google Shape;282;p32"/>
          <p:cNvPicPr preferRelativeResize="0"/>
          <p:nvPr/>
        </p:nvPicPr>
        <p:blipFill rotWithShape="1">
          <a:blip r:embed="rId4">
            <a:alphaModFix/>
          </a:blip>
          <a:srcRect b="0" l="0" r="0" t="0"/>
          <a:stretch/>
        </p:blipFill>
        <p:spPr>
          <a:xfrm>
            <a:off x="4454825" y="1456350"/>
            <a:ext cx="3913850" cy="5218475"/>
          </a:xfrm>
          <a:prstGeom prst="rect">
            <a:avLst/>
          </a:prstGeom>
          <a:noFill/>
          <a:ln>
            <a:noFill/>
          </a:ln>
        </p:spPr>
      </p:pic>
      <p:pic>
        <p:nvPicPr>
          <p:cNvPr id="283" name="Google Shape;283;p32"/>
          <p:cNvPicPr preferRelativeResize="0"/>
          <p:nvPr/>
        </p:nvPicPr>
        <p:blipFill rotWithShape="1">
          <a:blip r:embed="rId5">
            <a:alphaModFix/>
          </a:blip>
          <a:srcRect b="0" l="0" r="13486" t="0"/>
          <a:stretch/>
        </p:blipFill>
        <p:spPr>
          <a:xfrm>
            <a:off x="8220800" y="1507475"/>
            <a:ext cx="3835950" cy="507469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3"/>
          <p:cNvSpPr/>
          <p:nvPr/>
        </p:nvSpPr>
        <p:spPr>
          <a:xfrm>
            <a:off x="4454836" y="132111"/>
            <a:ext cx="2901600" cy="831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s-CO" sz="2400" u="none" cap="none" strike="noStrike">
                <a:solidFill>
                  <a:schemeClr val="lt1"/>
                </a:solidFill>
                <a:latin typeface="Arial"/>
                <a:ea typeface="Arial"/>
                <a:cs typeface="Arial"/>
                <a:sym typeface="Arial"/>
              </a:rPr>
              <a:t>Limpieza de Datos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1" i="0" lang="es-CO" sz="2400" u="none" cap="none" strike="noStrike">
                <a:solidFill>
                  <a:schemeClr val="lt1"/>
                </a:solidFill>
                <a:latin typeface="Arial"/>
                <a:ea typeface="Arial"/>
                <a:cs typeface="Arial"/>
                <a:sym typeface="Arial"/>
              </a:rPr>
              <a:t>Valores Duplicados</a:t>
            </a:r>
            <a:endParaRPr b="0" i="0" sz="1400" u="none" cap="none" strike="noStrike">
              <a:solidFill>
                <a:srgbClr val="000000"/>
              </a:solidFill>
              <a:latin typeface="Arial"/>
              <a:ea typeface="Arial"/>
              <a:cs typeface="Arial"/>
              <a:sym typeface="Arial"/>
            </a:endParaRPr>
          </a:p>
        </p:txBody>
      </p:sp>
      <p:pic>
        <p:nvPicPr>
          <p:cNvPr id="290" name="Google Shape;290;p33"/>
          <p:cNvPicPr preferRelativeResize="0"/>
          <p:nvPr/>
        </p:nvPicPr>
        <p:blipFill rotWithShape="1">
          <a:blip r:embed="rId3">
            <a:alphaModFix/>
          </a:blip>
          <a:srcRect b="0" l="0" r="0" t="0"/>
          <a:stretch/>
        </p:blipFill>
        <p:spPr>
          <a:xfrm>
            <a:off x="337950" y="1723577"/>
            <a:ext cx="4524875" cy="4452775"/>
          </a:xfrm>
          <a:prstGeom prst="rect">
            <a:avLst/>
          </a:prstGeom>
          <a:noFill/>
          <a:ln>
            <a:noFill/>
          </a:ln>
        </p:spPr>
      </p:pic>
      <p:pic>
        <p:nvPicPr>
          <p:cNvPr id="291" name="Google Shape;291;p33"/>
          <p:cNvPicPr preferRelativeResize="0"/>
          <p:nvPr/>
        </p:nvPicPr>
        <p:blipFill rotWithShape="1">
          <a:blip r:embed="rId4">
            <a:alphaModFix/>
          </a:blip>
          <a:srcRect b="0" l="0" r="0" t="0"/>
          <a:stretch/>
        </p:blipFill>
        <p:spPr>
          <a:xfrm>
            <a:off x="6091425" y="2678386"/>
            <a:ext cx="4876800" cy="2543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4"/>
          <p:cNvSpPr/>
          <p:nvPr/>
        </p:nvSpPr>
        <p:spPr>
          <a:xfrm>
            <a:off x="4454836" y="132111"/>
            <a:ext cx="2901600" cy="831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s-CO" sz="2400" u="none" cap="none" strike="noStrike">
                <a:solidFill>
                  <a:schemeClr val="lt1"/>
                </a:solidFill>
                <a:latin typeface="Arial"/>
                <a:ea typeface="Arial"/>
                <a:cs typeface="Arial"/>
                <a:sym typeface="Arial"/>
              </a:rPr>
              <a:t>Limpieza de Datos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1" i="0" lang="es-CO" sz="2400" u="none" cap="none" strike="noStrike">
                <a:solidFill>
                  <a:schemeClr val="lt1"/>
                </a:solidFill>
                <a:latin typeface="Arial"/>
                <a:ea typeface="Arial"/>
                <a:cs typeface="Arial"/>
                <a:sym typeface="Arial"/>
              </a:rPr>
              <a:t>Valores Inconsistentes</a:t>
            </a:r>
            <a:endParaRPr b="0" i="0" sz="1400" u="none" cap="none" strike="noStrike">
              <a:solidFill>
                <a:srgbClr val="000000"/>
              </a:solidFill>
              <a:latin typeface="Arial"/>
              <a:ea typeface="Arial"/>
              <a:cs typeface="Arial"/>
              <a:sym typeface="Arial"/>
            </a:endParaRPr>
          </a:p>
        </p:txBody>
      </p:sp>
      <p:pic>
        <p:nvPicPr>
          <p:cNvPr id="298" name="Google Shape;298;p34"/>
          <p:cNvPicPr preferRelativeResize="0"/>
          <p:nvPr/>
        </p:nvPicPr>
        <p:blipFill rotWithShape="1">
          <a:blip r:embed="rId3">
            <a:alphaModFix/>
          </a:blip>
          <a:srcRect b="0" l="0" r="0" t="0"/>
          <a:stretch/>
        </p:blipFill>
        <p:spPr>
          <a:xfrm>
            <a:off x="1879075" y="1494676"/>
            <a:ext cx="8433849" cy="44778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5"/>
          <p:cNvSpPr/>
          <p:nvPr/>
        </p:nvSpPr>
        <p:spPr>
          <a:xfrm>
            <a:off x="4454836" y="132111"/>
            <a:ext cx="2901600" cy="831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s-CO" sz="2400" u="none" cap="none" strike="noStrike">
                <a:solidFill>
                  <a:schemeClr val="lt1"/>
                </a:solidFill>
                <a:latin typeface="Arial"/>
                <a:ea typeface="Arial"/>
                <a:cs typeface="Arial"/>
                <a:sym typeface="Arial"/>
              </a:rPr>
              <a:t>Limpieza de Datos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1" i="0" lang="es-CO" sz="2400" u="none" cap="none" strike="noStrike">
                <a:solidFill>
                  <a:schemeClr val="lt1"/>
                </a:solidFill>
                <a:latin typeface="Arial"/>
                <a:ea typeface="Arial"/>
                <a:cs typeface="Arial"/>
                <a:sym typeface="Arial"/>
              </a:rPr>
              <a:t>Valores Inconsistentes</a:t>
            </a:r>
            <a:endParaRPr b="0" i="0" sz="1400" u="none" cap="none" strike="noStrike">
              <a:solidFill>
                <a:srgbClr val="000000"/>
              </a:solidFill>
              <a:latin typeface="Arial"/>
              <a:ea typeface="Arial"/>
              <a:cs typeface="Arial"/>
              <a:sym typeface="Arial"/>
            </a:endParaRPr>
          </a:p>
        </p:txBody>
      </p:sp>
      <p:pic>
        <p:nvPicPr>
          <p:cNvPr id="305" name="Google Shape;305;p35"/>
          <p:cNvPicPr preferRelativeResize="0"/>
          <p:nvPr/>
        </p:nvPicPr>
        <p:blipFill rotWithShape="1">
          <a:blip r:embed="rId3">
            <a:alphaModFix/>
          </a:blip>
          <a:srcRect b="0" l="0" r="0" t="0"/>
          <a:stretch/>
        </p:blipFill>
        <p:spPr>
          <a:xfrm>
            <a:off x="222000" y="1498325"/>
            <a:ext cx="5545926" cy="5027875"/>
          </a:xfrm>
          <a:prstGeom prst="rect">
            <a:avLst/>
          </a:prstGeom>
          <a:noFill/>
          <a:ln>
            <a:noFill/>
          </a:ln>
        </p:spPr>
      </p:pic>
      <p:pic>
        <p:nvPicPr>
          <p:cNvPr id="306" name="Google Shape;306;p35"/>
          <p:cNvPicPr preferRelativeResize="0"/>
          <p:nvPr/>
        </p:nvPicPr>
        <p:blipFill rotWithShape="1">
          <a:blip r:embed="rId4">
            <a:alphaModFix/>
          </a:blip>
          <a:srcRect b="0" l="0" r="0" t="0"/>
          <a:stretch/>
        </p:blipFill>
        <p:spPr>
          <a:xfrm>
            <a:off x="5217100" y="2219374"/>
            <a:ext cx="6533350" cy="35857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6"/>
          <p:cNvSpPr/>
          <p:nvPr/>
        </p:nvSpPr>
        <p:spPr>
          <a:xfrm>
            <a:off x="4454836" y="132111"/>
            <a:ext cx="2901600" cy="831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s-CO" sz="2400" u="none" cap="none" strike="noStrike">
                <a:solidFill>
                  <a:schemeClr val="lt1"/>
                </a:solidFill>
                <a:latin typeface="Arial"/>
                <a:ea typeface="Arial"/>
                <a:cs typeface="Arial"/>
                <a:sym typeface="Arial"/>
              </a:rPr>
              <a:t>Limpieza de Datos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1" i="0" lang="es-CO" sz="2400" u="none" cap="none" strike="noStrike">
                <a:solidFill>
                  <a:schemeClr val="lt1"/>
                </a:solidFill>
                <a:latin typeface="Arial"/>
                <a:ea typeface="Arial"/>
                <a:cs typeface="Arial"/>
                <a:sym typeface="Arial"/>
              </a:rPr>
              <a:t>Valores Inconsistentes</a:t>
            </a:r>
            <a:endParaRPr b="0" i="0" sz="1400" u="none" cap="none" strike="noStrike">
              <a:solidFill>
                <a:srgbClr val="000000"/>
              </a:solidFill>
              <a:latin typeface="Arial"/>
              <a:ea typeface="Arial"/>
              <a:cs typeface="Arial"/>
              <a:sym typeface="Arial"/>
            </a:endParaRPr>
          </a:p>
        </p:txBody>
      </p:sp>
      <p:pic>
        <p:nvPicPr>
          <p:cNvPr id="313" name="Google Shape;313;p36"/>
          <p:cNvPicPr preferRelativeResize="0"/>
          <p:nvPr/>
        </p:nvPicPr>
        <p:blipFill rotWithShape="1">
          <a:blip r:embed="rId3">
            <a:alphaModFix/>
          </a:blip>
          <a:srcRect b="0" l="0" r="0" t="0"/>
          <a:stretch/>
        </p:blipFill>
        <p:spPr>
          <a:xfrm>
            <a:off x="2852438" y="2128348"/>
            <a:ext cx="6106375" cy="3782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7"/>
          <p:cNvSpPr/>
          <p:nvPr/>
        </p:nvSpPr>
        <p:spPr>
          <a:xfrm>
            <a:off x="4454836" y="132111"/>
            <a:ext cx="2901600" cy="831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s-CO" sz="2400" u="none" cap="none" strike="noStrike">
                <a:solidFill>
                  <a:schemeClr val="lt1"/>
                </a:solidFill>
                <a:latin typeface="Arial"/>
                <a:ea typeface="Arial"/>
                <a:cs typeface="Arial"/>
                <a:sym typeface="Arial"/>
              </a:rPr>
              <a:t>Normalización de Datos </a:t>
            </a:r>
            <a:endParaRPr b="0" i="0" sz="1400" u="none" cap="none" strike="noStrike">
              <a:solidFill>
                <a:srgbClr val="000000"/>
              </a:solidFill>
              <a:latin typeface="Arial"/>
              <a:ea typeface="Arial"/>
              <a:cs typeface="Arial"/>
              <a:sym typeface="Arial"/>
            </a:endParaRPr>
          </a:p>
        </p:txBody>
      </p:sp>
      <p:pic>
        <p:nvPicPr>
          <p:cNvPr id="320" name="Google Shape;320;p37"/>
          <p:cNvPicPr preferRelativeResize="0"/>
          <p:nvPr/>
        </p:nvPicPr>
        <p:blipFill rotWithShape="1">
          <a:blip r:embed="rId3">
            <a:alphaModFix/>
          </a:blip>
          <a:srcRect b="0" l="0" r="0" t="0"/>
          <a:stretch/>
        </p:blipFill>
        <p:spPr>
          <a:xfrm>
            <a:off x="76200" y="2170050"/>
            <a:ext cx="12039600" cy="270663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8"/>
          <p:cNvSpPr/>
          <p:nvPr/>
        </p:nvSpPr>
        <p:spPr>
          <a:xfrm>
            <a:off x="4454836" y="132111"/>
            <a:ext cx="2901600" cy="831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s-CO" sz="2400" u="none" cap="none" strike="noStrike">
                <a:solidFill>
                  <a:schemeClr val="lt1"/>
                </a:solidFill>
                <a:latin typeface="Arial"/>
                <a:ea typeface="Arial"/>
                <a:cs typeface="Arial"/>
                <a:sym typeface="Arial"/>
              </a:rPr>
              <a:t>Normalización de Datos </a:t>
            </a:r>
            <a:endParaRPr b="0" i="0" sz="1400" u="none" cap="none" strike="noStrike">
              <a:solidFill>
                <a:srgbClr val="000000"/>
              </a:solidFill>
              <a:latin typeface="Arial"/>
              <a:ea typeface="Arial"/>
              <a:cs typeface="Arial"/>
              <a:sym typeface="Arial"/>
            </a:endParaRPr>
          </a:p>
        </p:txBody>
      </p:sp>
      <p:pic>
        <p:nvPicPr>
          <p:cNvPr id="327" name="Google Shape;327;p38"/>
          <p:cNvPicPr preferRelativeResize="0"/>
          <p:nvPr/>
        </p:nvPicPr>
        <p:blipFill rotWithShape="1">
          <a:blip r:embed="rId3">
            <a:alphaModFix/>
          </a:blip>
          <a:srcRect b="0" l="0" r="0" t="0"/>
          <a:stretch/>
        </p:blipFill>
        <p:spPr>
          <a:xfrm>
            <a:off x="152400" y="1574761"/>
            <a:ext cx="11887199" cy="434141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9"/>
          <p:cNvSpPr/>
          <p:nvPr/>
        </p:nvSpPr>
        <p:spPr>
          <a:xfrm>
            <a:off x="4454836" y="132111"/>
            <a:ext cx="2901600" cy="831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s-CO" sz="2400" u="none" cap="none" strike="noStrike">
                <a:solidFill>
                  <a:schemeClr val="lt1"/>
                </a:solidFill>
                <a:latin typeface="Arial"/>
                <a:ea typeface="Arial"/>
                <a:cs typeface="Arial"/>
                <a:sym typeface="Arial"/>
              </a:rPr>
              <a:t>Normalización de Datos </a:t>
            </a:r>
            <a:endParaRPr b="0" i="0" sz="1400" u="none" cap="none" strike="noStrike">
              <a:solidFill>
                <a:srgbClr val="000000"/>
              </a:solidFill>
              <a:latin typeface="Arial"/>
              <a:ea typeface="Arial"/>
              <a:cs typeface="Arial"/>
              <a:sym typeface="Arial"/>
            </a:endParaRPr>
          </a:p>
        </p:txBody>
      </p:sp>
      <p:pic>
        <p:nvPicPr>
          <p:cNvPr id="334" name="Google Shape;334;p39"/>
          <p:cNvPicPr preferRelativeResize="0"/>
          <p:nvPr/>
        </p:nvPicPr>
        <p:blipFill rotWithShape="1">
          <a:blip r:embed="rId3">
            <a:alphaModFix/>
          </a:blip>
          <a:srcRect b="0" l="0" r="0" t="0"/>
          <a:stretch/>
        </p:blipFill>
        <p:spPr>
          <a:xfrm>
            <a:off x="2843338" y="1676811"/>
            <a:ext cx="6124575" cy="44862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0"/>
          <p:cNvSpPr/>
          <p:nvPr/>
        </p:nvSpPr>
        <p:spPr>
          <a:xfrm>
            <a:off x="2782744" y="4830361"/>
            <a:ext cx="7013075"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CO" sz="3600" u="none" cap="none" strike="noStrike">
                <a:solidFill>
                  <a:srgbClr val="501549"/>
                </a:solidFill>
                <a:latin typeface="Arial"/>
                <a:ea typeface="Arial"/>
                <a:cs typeface="Arial"/>
                <a:sym typeface="Arial"/>
              </a:rPr>
              <a:t>Seleccionar Modelo  - Entrenarlo</a:t>
            </a:r>
            <a:endParaRPr b="0" i="0" sz="1400" u="none" cap="none" strike="noStrike">
              <a:solidFill>
                <a:srgbClr val="000000"/>
              </a:solidFill>
              <a:latin typeface="Arial"/>
              <a:ea typeface="Arial"/>
              <a:cs typeface="Arial"/>
              <a:sym typeface="Arial"/>
            </a:endParaRPr>
          </a:p>
        </p:txBody>
      </p:sp>
      <p:pic>
        <p:nvPicPr>
          <p:cNvPr id="340" name="Google Shape;340;p40"/>
          <p:cNvPicPr preferRelativeResize="0"/>
          <p:nvPr/>
        </p:nvPicPr>
        <p:blipFill rotWithShape="1">
          <a:blip r:embed="rId3">
            <a:alphaModFix/>
          </a:blip>
          <a:srcRect b="0" l="0" r="0" t="0"/>
          <a:stretch/>
        </p:blipFill>
        <p:spPr>
          <a:xfrm>
            <a:off x="4758489" y="2027639"/>
            <a:ext cx="2675021" cy="267502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1"/>
          <p:cNvSpPr/>
          <p:nvPr/>
        </p:nvSpPr>
        <p:spPr>
          <a:xfrm>
            <a:off x="4953906" y="391734"/>
            <a:ext cx="1541735" cy="46154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s-CO" sz="2400" u="none" cap="none" strike="noStrike">
                <a:solidFill>
                  <a:schemeClr val="lt1"/>
                </a:solidFill>
                <a:latin typeface="Arial"/>
                <a:ea typeface="Arial"/>
                <a:cs typeface="Arial"/>
                <a:sym typeface="Arial"/>
              </a:rPr>
              <a:t>Modelo</a:t>
            </a:r>
            <a:endParaRPr b="0" i="0" sz="1400" u="none" cap="none" strike="noStrike">
              <a:solidFill>
                <a:srgbClr val="000000"/>
              </a:solidFill>
              <a:latin typeface="Arial"/>
              <a:ea typeface="Arial"/>
              <a:cs typeface="Arial"/>
              <a:sym typeface="Arial"/>
            </a:endParaRPr>
          </a:p>
        </p:txBody>
      </p:sp>
      <p:sp>
        <p:nvSpPr>
          <p:cNvPr id="347" name="Google Shape;347;p41"/>
          <p:cNvSpPr txBox="1"/>
          <p:nvPr/>
        </p:nvSpPr>
        <p:spPr>
          <a:xfrm>
            <a:off x="258519" y="1620450"/>
            <a:ext cx="11770200" cy="1092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0" i="0" lang="es-CO" sz="1700" u="none" cap="none" strike="noStrike">
                <a:solidFill>
                  <a:schemeClr val="dk1"/>
                </a:solidFill>
                <a:latin typeface="Arial"/>
                <a:ea typeface="Arial"/>
                <a:cs typeface="Arial"/>
                <a:sym typeface="Arial"/>
              </a:rPr>
              <a:t>Se eligió el modelo </a:t>
            </a:r>
            <a:r>
              <a:rPr b="1" i="0" lang="es-CO" sz="1700" u="none" cap="none" strike="noStrike">
                <a:solidFill>
                  <a:schemeClr val="dk1"/>
                </a:solidFill>
                <a:latin typeface="Arial"/>
                <a:ea typeface="Arial"/>
                <a:cs typeface="Arial"/>
                <a:sym typeface="Arial"/>
              </a:rPr>
              <a:t>RandomForestClassifier</a:t>
            </a:r>
            <a:r>
              <a:rPr b="0" i="0" lang="es-CO" sz="1700" u="none" cap="none" strike="noStrike">
                <a:solidFill>
                  <a:schemeClr val="dk1"/>
                </a:solidFill>
                <a:latin typeface="Arial"/>
                <a:ea typeface="Arial"/>
                <a:cs typeface="Arial"/>
                <a:sym typeface="Arial"/>
              </a:rPr>
              <a:t> porque es eficaz para problemas de clasificación. Este modelo permite predecir categorías basadas en múltiples características del suelo, siendo ideal para identificar el tipo de cultivo más adecuado a partir de los datos físico-químicos.</a:t>
            </a:r>
            <a:endParaRPr b="0" i="0" sz="18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8" name="Google Shape;348;p41"/>
          <p:cNvPicPr preferRelativeResize="0"/>
          <p:nvPr/>
        </p:nvPicPr>
        <p:blipFill rotWithShape="1">
          <a:blip r:embed="rId3">
            <a:alphaModFix/>
          </a:blip>
          <a:srcRect b="0" l="0" r="0" t="0"/>
          <a:stretch/>
        </p:blipFill>
        <p:spPr>
          <a:xfrm>
            <a:off x="1836900" y="2876800"/>
            <a:ext cx="8613450" cy="2981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5"/>
          <p:cNvSpPr txBox="1"/>
          <p:nvPr/>
        </p:nvSpPr>
        <p:spPr>
          <a:xfrm>
            <a:off x="4191862" y="2671396"/>
            <a:ext cx="2807700" cy="27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s-CO" sz="1400" u="none" cap="none" strike="noStrike">
                <a:solidFill>
                  <a:srgbClr val="323E4F"/>
                </a:solidFill>
                <a:latin typeface="Century Gothic"/>
                <a:ea typeface="Century Gothic"/>
                <a:cs typeface="Century Gothic"/>
                <a:sym typeface="Century Gothic"/>
              </a:rPr>
              <a:t>Edward Sabogal</a:t>
            </a:r>
            <a:endParaRPr b="0" i="0" sz="1400" u="none" cap="none" strike="noStrike">
              <a:solidFill>
                <a:schemeClr val="dk1"/>
              </a:solidFill>
              <a:latin typeface="Times New Roman"/>
              <a:ea typeface="Times New Roman"/>
              <a:cs typeface="Times New Roman"/>
              <a:sym typeface="Times New Roman"/>
            </a:endParaRPr>
          </a:p>
        </p:txBody>
      </p:sp>
      <p:pic>
        <p:nvPicPr>
          <p:cNvPr id="103" name="Google Shape;103;p15"/>
          <p:cNvPicPr preferRelativeResize="0"/>
          <p:nvPr/>
        </p:nvPicPr>
        <p:blipFill rotWithShape="1">
          <a:blip r:embed="rId3">
            <a:alphaModFix/>
          </a:blip>
          <a:srcRect b="0" l="0" r="0" t="0"/>
          <a:stretch/>
        </p:blipFill>
        <p:spPr>
          <a:xfrm>
            <a:off x="3360893" y="3311961"/>
            <a:ext cx="343090" cy="380827"/>
          </a:xfrm>
          <a:prstGeom prst="rect">
            <a:avLst/>
          </a:prstGeom>
          <a:noFill/>
          <a:ln>
            <a:noFill/>
          </a:ln>
        </p:spPr>
      </p:pic>
      <p:grpSp>
        <p:nvGrpSpPr>
          <p:cNvPr id="104" name="Google Shape;104;p15"/>
          <p:cNvGrpSpPr/>
          <p:nvPr/>
        </p:nvGrpSpPr>
        <p:grpSpPr>
          <a:xfrm>
            <a:off x="1754809" y="1508115"/>
            <a:ext cx="6283989" cy="4996535"/>
            <a:chOff x="1381489" y="3124200"/>
            <a:chExt cx="9345611" cy="2166942"/>
          </a:xfrm>
        </p:grpSpPr>
        <p:sp>
          <p:nvSpPr>
            <p:cNvPr id="105" name="Google Shape;105;p15"/>
            <p:cNvSpPr/>
            <p:nvPr/>
          </p:nvSpPr>
          <p:spPr>
            <a:xfrm>
              <a:off x="1447800" y="3124201"/>
              <a:ext cx="9279300" cy="2166900"/>
            </a:xfrm>
            <a:prstGeom prst="roundRect">
              <a:avLst>
                <a:gd fmla="val 16667" name="adj"/>
              </a:avLst>
            </a:prstGeom>
            <a:noFill/>
            <a:ln cap="flat" cmpd="sng" w="12700">
              <a:solidFill>
                <a:srgbClr val="47959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6" name="Google Shape;106;p15"/>
            <p:cNvSpPr/>
            <p:nvPr/>
          </p:nvSpPr>
          <p:spPr>
            <a:xfrm rot="-5400000">
              <a:off x="484555" y="4021134"/>
              <a:ext cx="2166942" cy="373074"/>
            </a:xfrm>
            <a:prstGeom prst="round2SameRect">
              <a:avLst>
                <a:gd fmla="val 50000" name="adj1"/>
                <a:gd fmla="val 0" name="adj2"/>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s-CO" sz="1800" u="none" cap="none" strike="noStrike">
                  <a:solidFill>
                    <a:schemeClr val="lt1"/>
                  </a:solidFill>
                  <a:latin typeface="Arial"/>
                  <a:ea typeface="Arial"/>
                  <a:cs typeface="Arial"/>
                  <a:sym typeface="Arial"/>
                </a:rPr>
                <a:t>Equipo</a:t>
              </a:r>
              <a:endParaRPr b="0" i="0" sz="1400" u="none" cap="none" strike="noStrike">
                <a:solidFill>
                  <a:srgbClr val="000000"/>
                </a:solidFill>
                <a:latin typeface="Arial"/>
                <a:ea typeface="Arial"/>
                <a:cs typeface="Arial"/>
                <a:sym typeface="Arial"/>
              </a:endParaRPr>
            </a:p>
          </p:txBody>
        </p:sp>
      </p:grpSp>
      <p:pic>
        <p:nvPicPr>
          <p:cNvPr id="107" name="Google Shape;107;p15"/>
          <p:cNvPicPr preferRelativeResize="0"/>
          <p:nvPr/>
        </p:nvPicPr>
        <p:blipFill rotWithShape="1">
          <a:blip r:embed="rId3">
            <a:alphaModFix/>
          </a:blip>
          <a:srcRect b="0" l="0" r="0" t="0"/>
          <a:stretch/>
        </p:blipFill>
        <p:spPr>
          <a:xfrm>
            <a:off x="3350003" y="4857733"/>
            <a:ext cx="343090" cy="380827"/>
          </a:xfrm>
          <a:prstGeom prst="rect">
            <a:avLst/>
          </a:prstGeom>
          <a:noFill/>
          <a:ln>
            <a:noFill/>
          </a:ln>
        </p:spPr>
      </p:pic>
      <p:pic>
        <p:nvPicPr>
          <p:cNvPr id="108" name="Google Shape;108;p15"/>
          <p:cNvPicPr preferRelativeResize="0"/>
          <p:nvPr/>
        </p:nvPicPr>
        <p:blipFill rotWithShape="1">
          <a:blip r:embed="rId3">
            <a:alphaModFix/>
          </a:blip>
          <a:srcRect b="0" l="0" r="0" t="0"/>
          <a:stretch/>
        </p:blipFill>
        <p:spPr>
          <a:xfrm>
            <a:off x="3350002" y="4217180"/>
            <a:ext cx="343090" cy="380827"/>
          </a:xfrm>
          <a:prstGeom prst="rect">
            <a:avLst/>
          </a:prstGeom>
          <a:noFill/>
          <a:ln>
            <a:noFill/>
          </a:ln>
        </p:spPr>
      </p:pic>
      <p:sp>
        <p:nvSpPr>
          <p:cNvPr id="109" name="Google Shape;109;p15"/>
          <p:cNvSpPr txBox="1"/>
          <p:nvPr/>
        </p:nvSpPr>
        <p:spPr>
          <a:xfrm>
            <a:off x="4191862" y="3365105"/>
            <a:ext cx="2807700" cy="27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s-CO" sz="1400" u="none" cap="none" strike="noStrike">
                <a:solidFill>
                  <a:srgbClr val="323E4F"/>
                </a:solidFill>
                <a:latin typeface="Century Gothic"/>
                <a:ea typeface="Century Gothic"/>
                <a:cs typeface="Century Gothic"/>
                <a:sym typeface="Century Gothic"/>
              </a:rPr>
              <a:t>Enrique Celedón</a:t>
            </a:r>
            <a:endParaRPr b="0" i="0" sz="1400" u="none" cap="none" strike="noStrike">
              <a:solidFill>
                <a:schemeClr val="dk1"/>
              </a:solidFill>
              <a:latin typeface="Times New Roman"/>
              <a:ea typeface="Times New Roman"/>
              <a:cs typeface="Times New Roman"/>
              <a:sym typeface="Times New Roman"/>
            </a:endParaRPr>
          </a:p>
        </p:txBody>
      </p:sp>
      <p:sp>
        <p:nvSpPr>
          <p:cNvPr id="110" name="Google Shape;110;p15"/>
          <p:cNvSpPr txBox="1"/>
          <p:nvPr/>
        </p:nvSpPr>
        <p:spPr>
          <a:xfrm>
            <a:off x="4191862" y="4217167"/>
            <a:ext cx="2807700" cy="27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s-CO" sz="1400" u="none" cap="none" strike="noStrike">
                <a:solidFill>
                  <a:srgbClr val="323E4F"/>
                </a:solidFill>
                <a:latin typeface="Century Gothic"/>
                <a:ea typeface="Century Gothic"/>
                <a:cs typeface="Century Gothic"/>
                <a:sym typeface="Century Gothic"/>
              </a:rPr>
              <a:t>Leonardo Marrugo M.</a:t>
            </a:r>
            <a:endParaRPr b="0" i="0" sz="1400" u="none" cap="none" strike="noStrike">
              <a:solidFill>
                <a:schemeClr val="dk1"/>
              </a:solidFill>
              <a:latin typeface="Times New Roman"/>
              <a:ea typeface="Times New Roman"/>
              <a:cs typeface="Times New Roman"/>
              <a:sym typeface="Times New Roman"/>
            </a:endParaRPr>
          </a:p>
        </p:txBody>
      </p:sp>
      <p:sp>
        <p:nvSpPr>
          <p:cNvPr id="111" name="Google Shape;111;p15"/>
          <p:cNvSpPr txBox="1"/>
          <p:nvPr/>
        </p:nvSpPr>
        <p:spPr>
          <a:xfrm>
            <a:off x="4191862" y="5003112"/>
            <a:ext cx="2807700" cy="27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s-CO" sz="1400" u="none" cap="none" strike="noStrike">
                <a:solidFill>
                  <a:srgbClr val="323E4F"/>
                </a:solidFill>
                <a:latin typeface="Century Gothic"/>
                <a:ea typeface="Century Gothic"/>
                <a:cs typeface="Century Gothic"/>
                <a:sym typeface="Century Gothic"/>
              </a:rPr>
              <a:t>Jesús Daniel Lugo Quiróz</a:t>
            </a:r>
            <a:endParaRPr b="0" i="0" sz="1400" u="none" cap="none" strike="noStrike">
              <a:solidFill>
                <a:schemeClr val="dk1"/>
              </a:solidFill>
              <a:latin typeface="Times New Roman"/>
              <a:ea typeface="Times New Roman"/>
              <a:cs typeface="Times New Roman"/>
              <a:sym typeface="Times New Roman"/>
            </a:endParaRPr>
          </a:p>
        </p:txBody>
      </p:sp>
      <p:pic>
        <p:nvPicPr>
          <p:cNvPr id="112" name="Google Shape;112;p15"/>
          <p:cNvPicPr preferRelativeResize="0"/>
          <p:nvPr/>
        </p:nvPicPr>
        <p:blipFill rotWithShape="1">
          <a:blip r:embed="rId3">
            <a:alphaModFix/>
          </a:blip>
          <a:srcRect b="0" l="0" r="0" t="0"/>
          <a:stretch/>
        </p:blipFill>
        <p:spPr>
          <a:xfrm>
            <a:off x="3360891" y="2618258"/>
            <a:ext cx="343090" cy="38082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descr="Icono  Descripción generada automáticamente" id="353" name="Google Shape;353;p42"/>
          <p:cNvPicPr preferRelativeResize="0"/>
          <p:nvPr/>
        </p:nvPicPr>
        <p:blipFill rotWithShape="1">
          <a:blip r:embed="rId3">
            <a:alphaModFix/>
          </a:blip>
          <a:srcRect b="0" l="0" r="0" t="0"/>
          <a:stretch/>
        </p:blipFill>
        <p:spPr>
          <a:xfrm>
            <a:off x="4524374" y="2452824"/>
            <a:ext cx="2143125" cy="2143125"/>
          </a:xfrm>
          <a:prstGeom prst="rect">
            <a:avLst/>
          </a:prstGeom>
          <a:noFill/>
          <a:ln>
            <a:noFill/>
          </a:ln>
        </p:spPr>
      </p:pic>
      <p:sp>
        <p:nvSpPr>
          <p:cNvPr id="354" name="Google Shape;354;p42"/>
          <p:cNvSpPr/>
          <p:nvPr/>
        </p:nvSpPr>
        <p:spPr>
          <a:xfrm>
            <a:off x="4178161" y="4574066"/>
            <a:ext cx="3201732" cy="6462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CO" sz="3600" u="none" cap="none" strike="noStrike">
                <a:solidFill>
                  <a:srgbClr val="501549"/>
                </a:solidFill>
                <a:latin typeface="Arial"/>
                <a:ea typeface="Arial"/>
                <a:cs typeface="Arial"/>
                <a:sym typeface="Arial"/>
              </a:rPr>
              <a:t>Predicciones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3"/>
          <p:cNvSpPr/>
          <p:nvPr/>
        </p:nvSpPr>
        <p:spPr>
          <a:xfrm>
            <a:off x="4885668" y="391886"/>
            <a:ext cx="2015232" cy="46166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s-CO" sz="2400" u="none" cap="none" strike="noStrike">
                <a:solidFill>
                  <a:schemeClr val="lt1"/>
                </a:solidFill>
                <a:latin typeface="Arial"/>
                <a:ea typeface="Arial"/>
                <a:cs typeface="Arial"/>
                <a:sym typeface="Arial"/>
              </a:rPr>
              <a:t>Predicciones</a:t>
            </a:r>
            <a:endParaRPr b="0" i="0" sz="1400" u="none" cap="none" strike="noStrike">
              <a:solidFill>
                <a:srgbClr val="000000"/>
              </a:solidFill>
              <a:latin typeface="Arial"/>
              <a:ea typeface="Arial"/>
              <a:cs typeface="Arial"/>
              <a:sym typeface="Arial"/>
            </a:endParaRPr>
          </a:p>
        </p:txBody>
      </p:sp>
      <p:pic>
        <p:nvPicPr>
          <p:cNvPr id="361" name="Google Shape;361;p43"/>
          <p:cNvPicPr preferRelativeResize="0"/>
          <p:nvPr/>
        </p:nvPicPr>
        <p:blipFill rotWithShape="1">
          <a:blip r:embed="rId3">
            <a:alphaModFix/>
          </a:blip>
          <a:srcRect b="0" l="0" r="0" t="0"/>
          <a:stretch/>
        </p:blipFill>
        <p:spPr>
          <a:xfrm>
            <a:off x="569425" y="1472050"/>
            <a:ext cx="5789052" cy="3256351"/>
          </a:xfrm>
          <a:prstGeom prst="rect">
            <a:avLst/>
          </a:prstGeom>
          <a:noFill/>
          <a:ln>
            <a:noFill/>
          </a:ln>
        </p:spPr>
      </p:pic>
      <p:pic>
        <p:nvPicPr>
          <p:cNvPr id="362" name="Google Shape;362;p43"/>
          <p:cNvPicPr preferRelativeResize="0"/>
          <p:nvPr/>
        </p:nvPicPr>
        <p:blipFill rotWithShape="1">
          <a:blip r:embed="rId4">
            <a:alphaModFix/>
          </a:blip>
          <a:srcRect b="0" l="0" r="0" t="0"/>
          <a:stretch/>
        </p:blipFill>
        <p:spPr>
          <a:xfrm>
            <a:off x="6486352" y="3213751"/>
            <a:ext cx="5528724" cy="322048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4"/>
          <p:cNvSpPr/>
          <p:nvPr/>
        </p:nvSpPr>
        <p:spPr>
          <a:xfrm>
            <a:off x="4882114" y="391604"/>
            <a:ext cx="2465248" cy="46136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s-CO" sz="2400" u="none" cap="none" strike="noStrike">
                <a:solidFill>
                  <a:schemeClr val="lt1"/>
                </a:solidFill>
                <a:latin typeface="Arial"/>
                <a:ea typeface="Arial"/>
                <a:cs typeface="Arial"/>
                <a:sym typeface="Arial"/>
              </a:rPr>
              <a:t>Predicciones</a:t>
            </a:r>
            <a:endParaRPr b="0" i="0" sz="1400" u="none" cap="none" strike="noStrike">
              <a:solidFill>
                <a:srgbClr val="000000"/>
              </a:solidFill>
              <a:latin typeface="Arial"/>
              <a:ea typeface="Arial"/>
              <a:cs typeface="Arial"/>
              <a:sym typeface="Arial"/>
            </a:endParaRPr>
          </a:p>
        </p:txBody>
      </p:sp>
      <p:pic>
        <p:nvPicPr>
          <p:cNvPr id="369" name="Google Shape;369;p44"/>
          <p:cNvPicPr preferRelativeResize="0"/>
          <p:nvPr/>
        </p:nvPicPr>
        <p:blipFill rotWithShape="1">
          <a:blip r:embed="rId3">
            <a:alphaModFix/>
          </a:blip>
          <a:srcRect b="0" l="0" r="0" t="0"/>
          <a:stretch/>
        </p:blipFill>
        <p:spPr>
          <a:xfrm>
            <a:off x="2277589" y="1844900"/>
            <a:ext cx="7636824" cy="4443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5"/>
          <p:cNvSpPr/>
          <p:nvPr/>
        </p:nvSpPr>
        <p:spPr>
          <a:xfrm>
            <a:off x="4882114" y="391604"/>
            <a:ext cx="2465248" cy="46136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s-CO" sz="2400" u="none" cap="none" strike="noStrike">
                <a:solidFill>
                  <a:schemeClr val="lt1"/>
                </a:solidFill>
                <a:latin typeface="Arial"/>
                <a:ea typeface="Arial"/>
                <a:cs typeface="Arial"/>
                <a:sym typeface="Arial"/>
              </a:rPr>
              <a:t>Predicciones</a:t>
            </a:r>
            <a:endParaRPr b="0" i="0" sz="1400" u="none" cap="none" strike="noStrike">
              <a:solidFill>
                <a:srgbClr val="000000"/>
              </a:solidFill>
              <a:latin typeface="Arial"/>
              <a:ea typeface="Arial"/>
              <a:cs typeface="Arial"/>
              <a:sym typeface="Arial"/>
            </a:endParaRPr>
          </a:p>
        </p:txBody>
      </p:sp>
      <p:pic>
        <p:nvPicPr>
          <p:cNvPr id="376" name="Google Shape;376;p45" title="Recomendador_Cultivos - Bolivar 2024-10-18.mp4">
            <a:hlinkClick r:id="rId3"/>
          </p:cNvPr>
          <p:cNvPicPr preferRelativeResize="0"/>
          <p:nvPr/>
        </p:nvPicPr>
        <p:blipFill>
          <a:blip r:embed="rId4">
            <a:alphaModFix/>
          </a:blip>
          <a:stretch>
            <a:fillRect/>
          </a:stretch>
        </p:blipFill>
        <p:spPr>
          <a:xfrm>
            <a:off x="2004975" y="1456225"/>
            <a:ext cx="6913100" cy="5184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1000"/>
                                        <p:tgtEl>
                                          <p:spTgt spid="3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6"/>
          <p:cNvSpPr/>
          <p:nvPr/>
        </p:nvSpPr>
        <p:spPr>
          <a:xfrm>
            <a:off x="4504057" y="4593776"/>
            <a:ext cx="3183884"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CO" sz="3600" u="none" cap="none" strike="noStrike">
                <a:solidFill>
                  <a:srgbClr val="501549"/>
                </a:solidFill>
                <a:latin typeface="Arial"/>
                <a:ea typeface="Arial"/>
                <a:cs typeface="Arial"/>
                <a:sym typeface="Arial"/>
              </a:rPr>
              <a:t>Conclusiones </a:t>
            </a:r>
            <a:endParaRPr b="0" i="0" sz="1400" u="none" cap="none" strike="noStrike">
              <a:solidFill>
                <a:srgbClr val="000000"/>
              </a:solidFill>
              <a:latin typeface="Arial"/>
              <a:ea typeface="Arial"/>
              <a:cs typeface="Arial"/>
              <a:sym typeface="Arial"/>
            </a:endParaRPr>
          </a:p>
        </p:txBody>
      </p:sp>
      <p:pic>
        <p:nvPicPr>
          <p:cNvPr descr="Conclusión de un informe de prácticas: redacción y ejemplos" id="382" name="Google Shape;382;p46"/>
          <p:cNvPicPr preferRelativeResize="0"/>
          <p:nvPr/>
        </p:nvPicPr>
        <p:blipFill rotWithShape="1">
          <a:blip r:embed="rId3">
            <a:alphaModFix/>
          </a:blip>
          <a:srcRect b="0" l="0" r="0" t="0"/>
          <a:stretch/>
        </p:blipFill>
        <p:spPr>
          <a:xfrm>
            <a:off x="4805361" y="2668795"/>
            <a:ext cx="2581275" cy="17716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7"/>
          <p:cNvSpPr/>
          <p:nvPr/>
        </p:nvSpPr>
        <p:spPr>
          <a:xfrm>
            <a:off x="4830953" y="391790"/>
            <a:ext cx="2384711" cy="46155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s-CO" sz="2400" u="none" cap="none" strike="noStrike">
                <a:solidFill>
                  <a:schemeClr val="lt1"/>
                </a:solidFill>
                <a:latin typeface="Arial"/>
                <a:ea typeface="Arial"/>
                <a:cs typeface="Arial"/>
                <a:sym typeface="Arial"/>
              </a:rPr>
              <a:t>Conclusiones</a:t>
            </a:r>
            <a:endParaRPr b="0" i="0" sz="1400" u="none" cap="none" strike="noStrike">
              <a:solidFill>
                <a:srgbClr val="000000"/>
              </a:solidFill>
              <a:latin typeface="Arial"/>
              <a:ea typeface="Arial"/>
              <a:cs typeface="Arial"/>
              <a:sym typeface="Arial"/>
            </a:endParaRPr>
          </a:p>
        </p:txBody>
      </p:sp>
      <p:sp>
        <p:nvSpPr>
          <p:cNvPr id="389" name="Google Shape;389;p47"/>
          <p:cNvSpPr txBox="1"/>
          <p:nvPr/>
        </p:nvSpPr>
        <p:spPr>
          <a:xfrm>
            <a:off x="873365" y="2349800"/>
            <a:ext cx="10458926" cy="3659686"/>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1800"/>
              <a:buFont typeface="Noto Sans Symbols"/>
              <a:buChar char="∙"/>
            </a:pPr>
            <a:r>
              <a:rPr b="0" i="0" lang="es-CO" sz="1800" u="none" cap="none" strike="noStrike">
                <a:solidFill>
                  <a:schemeClr val="dk1"/>
                </a:solidFill>
                <a:latin typeface="Arial"/>
                <a:ea typeface="Arial"/>
                <a:cs typeface="Arial"/>
                <a:sym typeface="Arial"/>
              </a:rPr>
              <a:t>Al tomar decisiones más precisas basadas en datos, los agricultores pueden aumentar significativamente su producción (</a:t>
            </a:r>
            <a:r>
              <a:rPr b="1" i="1" lang="es-CO" sz="1800" u="none" cap="none" strike="noStrike">
                <a:solidFill>
                  <a:schemeClr val="dk1"/>
                </a:solidFill>
                <a:latin typeface="Arial"/>
                <a:ea typeface="Arial"/>
                <a:cs typeface="Arial"/>
                <a:sym typeface="Arial"/>
              </a:rPr>
              <a:t>Aumento de la productividad</a:t>
            </a:r>
            <a:r>
              <a:rPr b="0" i="0" lang="es-CO" sz="1800" u="none" cap="none" strike="noStrike">
                <a:solidFill>
                  <a:schemeClr val="dk1"/>
                </a:solidFill>
                <a:latin typeface="Arial"/>
                <a:ea typeface="Arial"/>
                <a:cs typeface="Arial"/>
                <a:sym typeface="Arial"/>
              </a:rPr>
              <a:t>).</a:t>
            </a:r>
            <a:endParaRPr/>
          </a:p>
          <a:p>
            <a:pPr indent="-342900" lvl="0" marL="342900" marR="0" rtl="0" algn="l">
              <a:lnSpc>
                <a:spcPct val="100000"/>
              </a:lnSpc>
              <a:spcBef>
                <a:spcPts val="0"/>
              </a:spcBef>
              <a:spcAft>
                <a:spcPts val="0"/>
              </a:spcAft>
              <a:buClr>
                <a:schemeClr val="dk1"/>
              </a:buClr>
              <a:buSzPts val="1800"/>
              <a:buFont typeface="Noto Sans Symbols"/>
              <a:buChar char="∙"/>
            </a:pPr>
            <a:r>
              <a:rPr b="0" i="0" lang="es-CO" sz="1800" u="none" cap="none" strike="noStrike">
                <a:solidFill>
                  <a:schemeClr val="dk1"/>
                </a:solidFill>
                <a:latin typeface="Arial"/>
                <a:ea typeface="Arial"/>
                <a:cs typeface="Arial"/>
                <a:sym typeface="Arial"/>
              </a:rPr>
              <a:t>Optimizando el uso de recursos, se reducen los costos de producción (</a:t>
            </a:r>
            <a:r>
              <a:rPr b="1" i="1" lang="es-CO" sz="1800" u="none" cap="none" strike="noStrike">
                <a:solidFill>
                  <a:schemeClr val="dk1"/>
                </a:solidFill>
                <a:latin typeface="Arial"/>
                <a:ea typeface="Arial"/>
                <a:cs typeface="Arial"/>
                <a:sym typeface="Arial"/>
              </a:rPr>
              <a:t>Reducción de costos</a:t>
            </a:r>
            <a:r>
              <a:rPr b="0" i="0" lang="es-CO" sz="1800" u="none" cap="none" strike="noStrike">
                <a:solidFill>
                  <a:schemeClr val="dk1"/>
                </a:solidFill>
                <a:latin typeface="Arial"/>
                <a:ea typeface="Arial"/>
                <a:cs typeface="Arial"/>
                <a:sym typeface="Arial"/>
              </a:rPr>
              <a:t>).</a:t>
            </a:r>
            <a:endParaRPr/>
          </a:p>
          <a:p>
            <a:pPr indent="-342900" lvl="0" marL="342900" marR="0" rtl="0" algn="l">
              <a:lnSpc>
                <a:spcPct val="100000"/>
              </a:lnSpc>
              <a:spcBef>
                <a:spcPts val="0"/>
              </a:spcBef>
              <a:spcAft>
                <a:spcPts val="0"/>
              </a:spcAft>
              <a:buClr>
                <a:schemeClr val="dk1"/>
              </a:buClr>
              <a:buSzPts val="1800"/>
              <a:buFont typeface="Noto Sans Symbols"/>
              <a:buChar char="∙"/>
            </a:pPr>
            <a:r>
              <a:rPr b="0" i="0" lang="es-CO" sz="1800" u="none" cap="none" strike="noStrike">
                <a:solidFill>
                  <a:schemeClr val="dk1"/>
                </a:solidFill>
                <a:latin typeface="Arial"/>
                <a:ea typeface="Arial"/>
                <a:cs typeface="Arial"/>
                <a:sym typeface="Arial"/>
              </a:rPr>
              <a:t>Al aplicar productos químicos de manera más precisa, se reduce el impacto ambiental (</a:t>
            </a:r>
            <a:r>
              <a:rPr b="1" i="1" lang="es-CO" sz="1800" u="none" cap="none" strike="noStrike">
                <a:solidFill>
                  <a:schemeClr val="dk1"/>
                </a:solidFill>
                <a:latin typeface="Arial"/>
                <a:ea typeface="Arial"/>
                <a:cs typeface="Arial"/>
                <a:sym typeface="Arial"/>
              </a:rPr>
              <a:t>Protección del medio ambiente</a:t>
            </a:r>
            <a:r>
              <a:rPr b="0" i="0" lang="es-CO" sz="1800" u="none" cap="none" strike="noStrike">
                <a:solidFill>
                  <a:schemeClr val="dk1"/>
                </a:solidFill>
                <a:latin typeface="Arial"/>
                <a:ea typeface="Arial"/>
                <a:cs typeface="Arial"/>
                <a:sym typeface="Arial"/>
              </a:rPr>
              <a:t>).</a:t>
            </a:r>
            <a:endParaRPr/>
          </a:p>
          <a:p>
            <a:pPr indent="-342900" lvl="0" marL="342900" marR="0" rtl="0" algn="l">
              <a:lnSpc>
                <a:spcPct val="100000"/>
              </a:lnSpc>
              <a:spcBef>
                <a:spcPts val="0"/>
              </a:spcBef>
              <a:spcAft>
                <a:spcPts val="0"/>
              </a:spcAft>
              <a:buClr>
                <a:schemeClr val="dk1"/>
              </a:buClr>
              <a:buSzPts val="1800"/>
              <a:buFont typeface="Noto Sans Symbols"/>
              <a:buChar char="∙"/>
            </a:pPr>
            <a:r>
              <a:rPr b="0" i="0" lang="es-CO" sz="1800" u="none" cap="none" strike="noStrike">
                <a:solidFill>
                  <a:schemeClr val="dk1"/>
                </a:solidFill>
                <a:latin typeface="Arial"/>
                <a:ea typeface="Arial"/>
                <a:cs typeface="Arial"/>
                <a:sym typeface="Arial"/>
              </a:rPr>
              <a:t>Los agricultores pueden ofrecer productos de mayor calidad a precios más competitivos </a:t>
            </a:r>
            <a:endParaRPr/>
          </a:p>
          <a:p>
            <a:pPr indent="-342900" lvl="0" marL="342900" marR="0" rtl="0" algn="l">
              <a:lnSpc>
                <a:spcPct val="100000"/>
              </a:lnSpc>
              <a:spcBef>
                <a:spcPts val="0"/>
              </a:spcBef>
              <a:spcAft>
                <a:spcPts val="0"/>
              </a:spcAft>
              <a:buClr>
                <a:schemeClr val="dk1"/>
              </a:buClr>
              <a:buSzPts val="1800"/>
              <a:buFont typeface="Noto Sans Symbols"/>
              <a:buChar char="∙"/>
            </a:pPr>
            <a:r>
              <a:rPr b="0" i="0" lang="es-CO" sz="1800" u="none" cap="none" strike="noStrike">
                <a:solidFill>
                  <a:schemeClr val="dk1"/>
                </a:solidFill>
                <a:latin typeface="Arial"/>
                <a:ea typeface="Arial"/>
                <a:cs typeface="Arial"/>
                <a:sym typeface="Arial"/>
              </a:rPr>
              <a:t>(</a:t>
            </a:r>
            <a:r>
              <a:rPr b="1" i="1" lang="es-CO" sz="1800" u="none" cap="none" strike="noStrike">
                <a:solidFill>
                  <a:schemeClr val="dk1"/>
                </a:solidFill>
                <a:latin typeface="Arial"/>
                <a:ea typeface="Arial"/>
                <a:cs typeface="Arial"/>
                <a:sym typeface="Arial"/>
              </a:rPr>
              <a:t>Mayor competitividad</a:t>
            </a:r>
            <a:r>
              <a:rPr b="0" i="0" lang="es-CO" sz="1800" u="none" cap="none" strike="noStrike">
                <a:solidFill>
                  <a:schemeClr val="dk1"/>
                </a:solidFill>
                <a:latin typeface="Arial"/>
                <a:ea typeface="Arial"/>
                <a:cs typeface="Arial"/>
                <a:sym typeface="Arial"/>
              </a:rPr>
              <a:t>).</a:t>
            </a:r>
            <a:endParaRPr/>
          </a:p>
          <a:p>
            <a:pPr indent="-342900" lvl="0" marL="342900" marR="0" rtl="0" algn="l">
              <a:lnSpc>
                <a:spcPct val="100000"/>
              </a:lnSpc>
              <a:spcBef>
                <a:spcPts val="0"/>
              </a:spcBef>
              <a:spcAft>
                <a:spcPts val="0"/>
              </a:spcAft>
              <a:buClr>
                <a:schemeClr val="dk1"/>
              </a:buClr>
              <a:buSzPts val="1800"/>
              <a:buFont typeface="Noto Sans Symbols"/>
              <a:buChar char="∙"/>
            </a:pPr>
            <a:r>
              <a:rPr b="0" i="0" lang="es-CO" sz="1800" u="none" cap="none" strike="noStrike">
                <a:solidFill>
                  <a:srgbClr val="000000"/>
                </a:solidFill>
                <a:latin typeface="Arial"/>
                <a:ea typeface="Arial"/>
                <a:cs typeface="Arial"/>
                <a:sym typeface="Arial"/>
              </a:rPr>
              <a:t>Se puede determinar la cantidad óptima de fertilizante, agua y pesticidas a aplicar en cada parcela, reduciendo costos y minimizando el impacto ambiental (</a:t>
            </a:r>
            <a:r>
              <a:rPr b="1" i="1" lang="es-CO" sz="1800" u="none" cap="none" strike="noStrike">
                <a:solidFill>
                  <a:srgbClr val="000000"/>
                </a:solidFill>
                <a:latin typeface="Arial"/>
                <a:ea typeface="Arial"/>
                <a:cs typeface="Arial"/>
                <a:sym typeface="Arial"/>
              </a:rPr>
              <a:t>Optimizar el uso de recursos</a:t>
            </a:r>
            <a:r>
              <a:rPr b="0" i="0" lang="es-CO" sz="18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Noto Sans Symbols"/>
              <a:buChar char="∙"/>
            </a:pPr>
            <a:r>
              <a:rPr b="0" i="0" lang="es-CO" sz="1800" u="none" cap="none" strike="noStrike">
                <a:solidFill>
                  <a:srgbClr val="000000"/>
                </a:solidFill>
                <a:latin typeface="Arial"/>
                <a:ea typeface="Arial"/>
                <a:cs typeface="Arial"/>
                <a:sym typeface="Arial"/>
              </a:rPr>
              <a:t>Basándose en datos como tipo de suelo, clima, historial de cultivo, fertilizantes aplicados, etc., se puede predecir el rendimiento esperado de un cultivo en una parcela específica (</a:t>
            </a:r>
            <a:r>
              <a:rPr b="1" i="1" lang="es-CO" sz="1800" u="none" cap="none" strike="noStrike">
                <a:solidFill>
                  <a:srgbClr val="000000"/>
                </a:solidFill>
                <a:latin typeface="Arial"/>
                <a:ea typeface="Arial"/>
                <a:cs typeface="Arial"/>
                <a:sym typeface="Arial"/>
              </a:rPr>
              <a:t>Predecir rendimiento de cultivos</a:t>
            </a:r>
            <a:r>
              <a:rPr b="0" i="0" lang="es-CO" sz="1800" u="none" cap="none" strike="noStrike">
                <a:solidFill>
                  <a:srgbClr val="000000"/>
                </a:solidFill>
                <a:latin typeface="Arial"/>
                <a:ea typeface="Arial"/>
                <a:cs typeface="Arial"/>
                <a:sym typeface="Arial"/>
              </a:rPr>
              <a:t>)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8"/>
          <p:cNvSpPr txBox="1"/>
          <p:nvPr>
            <p:ph type="title"/>
          </p:nvPr>
        </p:nvSpPr>
        <p:spPr>
          <a:xfrm>
            <a:off x="838200" y="134682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t/>
            </a:r>
            <a:endParaRPr/>
          </a:p>
        </p:txBody>
      </p:sp>
      <p:pic>
        <p:nvPicPr>
          <p:cNvPr id="395" name="Google Shape;395;p48"/>
          <p:cNvPicPr preferRelativeResize="0"/>
          <p:nvPr>
            <p:ph idx="1" type="body"/>
          </p:nvPr>
        </p:nvPicPr>
        <p:blipFill rotWithShape="1">
          <a:blip r:embed="rId3">
            <a:alphaModFix/>
          </a:blip>
          <a:srcRect b="0" l="0" r="0" t="0"/>
          <a:stretch/>
        </p:blipFill>
        <p:spPr>
          <a:xfrm>
            <a:off x="0" y="0"/>
            <a:ext cx="12197953"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6"/>
          <p:cNvSpPr/>
          <p:nvPr/>
        </p:nvSpPr>
        <p:spPr>
          <a:xfrm>
            <a:off x="2454577" y="3253205"/>
            <a:ext cx="6889708"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CO" sz="3600" u="none" cap="none" strike="noStrike">
                <a:solidFill>
                  <a:srgbClr val="501549"/>
                </a:solidFill>
                <a:latin typeface="Arial"/>
                <a:ea typeface="Arial"/>
                <a:cs typeface="Arial"/>
                <a:sym typeface="Arial"/>
              </a:rPr>
              <a:t>Contextualización del Problema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7"/>
          <p:cNvSpPr txBox="1"/>
          <p:nvPr>
            <p:ph type="title"/>
          </p:nvPr>
        </p:nvSpPr>
        <p:spPr>
          <a:xfrm>
            <a:off x="640598" y="1105575"/>
            <a:ext cx="6381900" cy="19569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Play"/>
              <a:buNone/>
            </a:pPr>
            <a:r>
              <a:rPr lang="es-CO" sz="4600"/>
              <a:t>Sector para abordar :Agricultura de Precisión y Tecnología Agrícola</a:t>
            </a:r>
            <a:endParaRPr/>
          </a:p>
        </p:txBody>
      </p:sp>
      <p:pic>
        <p:nvPicPr>
          <p:cNvPr id="123" name="Google Shape;123;p17"/>
          <p:cNvPicPr preferRelativeResize="0"/>
          <p:nvPr/>
        </p:nvPicPr>
        <p:blipFill rotWithShape="1">
          <a:blip r:embed="rId3">
            <a:alphaModFix/>
          </a:blip>
          <a:srcRect b="149" l="0" r="0" t="149"/>
          <a:stretch/>
        </p:blipFill>
        <p:spPr>
          <a:xfrm>
            <a:off x="6611815" y="1362879"/>
            <a:ext cx="5399838" cy="5383530"/>
          </a:xfrm>
          <a:custGeom>
            <a:rect b="b" l="l" r="r" t="t"/>
            <a:pathLst>
              <a:path extrusionOk="0" h="6858000" w="6878775">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ln>
            <a:noFill/>
          </a:ln>
        </p:spPr>
      </p:pic>
      <p:grpSp>
        <p:nvGrpSpPr>
          <p:cNvPr id="124" name="Google Shape;124;p17"/>
          <p:cNvGrpSpPr/>
          <p:nvPr/>
        </p:nvGrpSpPr>
        <p:grpSpPr>
          <a:xfrm>
            <a:off x="640598" y="3472594"/>
            <a:ext cx="4619577" cy="2343406"/>
            <a:chOff x="518" y="599695"/>
            <a:chExt cx="4619577" cy="2343406"/>
          </a:xfrm>
        </p:grpSpPr>
        <p:sp>
          <p:nvSpPr>
            <p:cNvPr id="125" name="Google Shape;125;p17"/>
            <p:cNvSpPr/>
            <p:nvPr/>
          </p:nvSpPr>
          <p:spPr>
            <a:xfrm>
              <a:off x="518" y="599695"/>
              <a:ext cx="1885579" cy="942789"/>
            </a:xfrm>
            <a:prstGeom prst="roundRect">
              <a:avLst>
                <a:gd fmla="val 10000" name="adj"/>
              </a:avLst>
            </a:prstGeom>
            <a:gradFill>
              <a:gsLst>
                <a:gs pos="0">
                  <a:srgbClr val="EC8154"/>
                </a:gs>
                <a:gs pos="50000">
                  <a:srgbClr val="F16E27"/>
                </a:gs>
                <a:gs pos="100000">
                  <a:srgbClr val="DF5D18"/>
                </a:gs>
              </a:gsLst>
              <a:lin ang="5400000" scaled="0"/>
            </a:gradFill>
            <a:ln>
              <a:noFill/>
            </a:ln>
            <a:effectLst>
              <a:outerShdw blurRad="57150" rotWithShape="0" algn="ctr" dir="5400000" dist="19050">
                <a:srgbClr val="000000">
                  <a:alpha val="6235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7"/>
            <p:cNvSpPr txBox="1"/>
            <p:nvPr/>
          </p:nvSpPr>
          <p:spPr>
            <a:xfrm>
              <a:off x="28131" y="627308"/>
              <a:ext cx="1830353" cy="887563"/>
            </a:xfrm>
            <a:prstGeom prst="rect">
              <a:avLst/>
            </a:prstGeom>
            <a:noFill/>
            <a:ln>
              <a:noFill/>
            </a:ln>
          </p:spPr>
          <p:txBody>
            <a:bodyPr anchorCtr="0" anchor="ctr" bIns="31750" lIns="47625" spcFirstLastPara="1" rIns="47625" wrap="square" tIns="31750">
              <a:noAutofit/>
            </a:bodyPr>
            <a:lstStyle/>
            <a:p>
              <a:pPr indent="0" lvl="0" marL="0" marR="0" rtl="0" algn="ctr">
                <a:lnSpc>
                  <a:spcPct val="90000"/>
                </a:lnSpc>
                <a:spcBef>
                  <a:spcPts val="0"/>
                </a:spcBef>
                <a:spcAft>
                  <a:spcPts val="0"/>
                </a:spcAft>
                <a:buClr>
                  <a:schemeClr val="lt1"/>
                </a:buClr>
                <a:buSzPts val="2500"/>
                <a:buFont typeface="Tahoma"/>
                <a:buNone/>
              </a:pPr>
              <a:r>
                <a:rPr b="0" i="0" lang="es-CO" sz="2500" u="none" cap="none" strike="noStrike">
                  <a:solidFill>
                    <a:schemeClr val="lt1"/>
                  </a:solidFill>
                  <a:latin typeface="Tahoma"/>
                  <a:ea typeface="Tahoma"/>
                  <a:cs typeface="Tahoma"/>
                  <a:sym typeface="Tahoma"/>
                </a:rPr>
                <a:t>Descripción</a:t>
              </a:r>
              <a:endParaRPr b="0" i="0" sz="2500" u="none" cap="none" strike="noStrike">
                <a:solidFill>
                  <a:schemeClr val="lt1"/>
                </a:solidFill>
                <a:latin typeface="Tahoma"/>
                <a:ea typeface="Tahoma"/>
                <a:cs typeface="Tahoma"/>
                <a:sym typeface="Tahoma"/>
              </a:endParaRPr>
            </a:p>
          </p:txBody>
        </p:sp>
        <p:sp>
          <p:nvSpPr>
            <p:cNvPr id="127" name="Google Shape;127;p17"/>
            <p:cNvSpPr/>
            <p:nvPr/>
          </p:nvSpPr>
          <p:spPr>
            <a:xfrm>
              <a:off x="189075" y="1542485"/>
              <a:ext cx="188557" cy="707092"/>
            </a:xfrm>
            <a:custGeom>
              <a:rect b="b" l="l" r="r" t="t"/>
              <a:pathLst>
                <a:path extrusionOk="0" h="120000" w="120000">
                  <a:moveTo>
                    <a:pt x="0" y="0"/>
                  </a:moveTo>
                  <a:lnTo>
                    <a:pt x="0" y="120000"/>
                  </a:lnTo>
                  <a:lnTo>
                    <a:pt x="120000" y="120000"/>
                  </a:lnTo>
                </a:path>
              </a:pathLst>
            </a:custGeom>
            <a:noFill/>
            <a:ln cap="flat" cmpd="sng" w="19050">
              <a:solidFill>
                <a:srgbClr val="E97131"/>
              </a:solidFill>
              <a:prstDash val="solid"/>
              <a:miter lim="800000"/>
              <a:headEnd len="sm" w="sm" type="none"/>
              <a:tailEnd len="sm" w="sm" type="none"/>
            </a:ln>
          </p:spPr>
        </p:sp>
        <p:sp>
          <p:nvSpPr>
            <p:cNvPr id="128" name="Google Shape;128;p17"/>
            <p:cNvSpPr/>
            <p:nvPr/>
          </p:nvSpPr>
          <p:spPr>
            <a:xfrm>
              <a:off x="377645" y="1778175"/>
              <a:ext cx="1508400" cy="1137300"/>
            </a:xfrm>
            <a:prstGeom prst="roundRect">
              <a:avLst>
                <a:gd fmla="val 10000" name="adj"/>
              </a:avLst>
            </a:prstGeom>
            <a:solidFill>
              <a:schemeClr val="lt1">
                <a:alpha val="89411"/>
              </a:schemeClr>
            </a:solidFill>
            <a:ln cap="flat" cmpd="sng" w="12700">
              <a:solidFill>
                <a:srgbClr val="E9713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7"/>
            <p:cNvSpPr txBox="1"/>
            <p:nvPr/>
          </p:nvSpPr>
          <p:spPr>
            <a:xfrm>
              <a:off x="338095" y="2042926"/>
              <a:ext cx="1721700" cy="607800"/>
            </a:xfrm>
            <a:prstGeom prst="rect">
              <a:avLst/>
            </a:prstGeom>
            <a:noFill/>
            <a:ln>
              <a:noFill/>
            </a:ln>
          </p:spPr>
          <p:txBody>
            <a:bodyPr anchorCtr="0" anchor="ctr" bIns="24125" lIns="36175" spcFirstLastPara="1" rIns="36175" wrap="square" tIns="24125">
              <a:noAutofit/>
            </a:bodyPr>
            <a:lstStyle/>
            <a:p>
              <a:pPr indent="0" lvl="0" marL="0" marR="0" rtl="0" algn="ctr">
                <a:lnSpc>
                  <a:spcPct val="90000"/>
                </a:lnSpc>
                <a:spcBef>
                  <a:spcPts val="0"/>
                </a:spcBef>
                <a:spcAft>
                  <a:spcPts val="0"/>
                </a:spcAft>
                <a:buClr>
                  <a:schemeClr val="dk1"/>
                </a:buClr>
                <a:buSzPts val="1900"/>
                <a:buFont typeface="Arial"/>
                <a:buNone/>
              </a:pPr>
              <a:r>
                <a:rPr b="0" i="0" lang="es-CO" sz="1900" u="none" cap="none" strike="noStrike">
                  <a:solidFill>
                    <a:schemeClr val="dk1"/>
                  </a:solidFill>
                  <a:latin typeface="Arial"/>
                  <a:ea typeface="Arial"/>
                  <a:cs typeface="Arial"/>
                  <a:sym typeface="Arial"/>
                </a:rPr>
                <a:t>Análisis del suelo para optimizar cultivos. </a:t>
              </a:r>
              <a:endParaRPr b="0" i="0" sz="1900" u="none" cap="none" strike="noStrike">
                <a:solidFill>
                  <a:schemeClr val="dk1"/>
                </a:solidFill>
                <a:latin typeface="Tahoma"/>
                <a:ea typeface="Tahoma"/>
                <a:cs typeface="Tahoma"/>
                <a:sym typeface="Tahoma"/>
              </a:endParaRPr>
            </a:p>
          </p:txBody>
        </p:sp>
        <p:sp>
          <p:nvSpPr>
            <p:cNvPr id="130" name="Google Shape;130;p17"/>
            <p:cNvSpPr/>
            <p:nvPr/>
          </p:nvSpPr>
          <p:spPr>
            <a:xfrm>
              <a:off x="2546049" y="1542485"/>
              <a:ext cx="188557" cy="707092"/>
            </a:xfrm>
            <a:custGeom>
              <a:rect b="b" l="l" r="r" t="t"/>
              <a:pathLst>
                <a:path extrusionOk="0" h="120000" w="120000">
                  <a:moveTo>
                    <a:pt x="0" y="0"/>
                  </a:moveTo>
                  <a:lnTo>
                    <a:pt x="0" y="120000"/>
                  </a:lnTo>
                  <a:lnTo>
                    <a:pt x="120000" y="120000"/>
                  </a:lnTo>
                </a:path>
              </a:pathLst>
            </a:custGeom>
            <a:noFill/>
            <a:ln cap="flat" cmpd="sng" w="19050">
              <a:solidFill>
                <a:schemeClr val="accent6"/>
              </a:solidFill>
              <a:prstDash val="solid"/>
              <a:miter lim="800000"/>
              <a:headEnd len="sm" w="sm" type="none"/>
              <a:tailEnd len="sm" w="sm" type="none"/>
            </a:ln>
          </p:spPr>
        </p:sp>
        <p:sp>
          <p:nvSpPr>
            <p:cNvPr id="131" name="Google Shape;131;p17"/>
            <p:cNvSpPr/>
            <p:nvPr/>
          </p:nvSpPr>
          <p:spPr>
            <a:xfrm>
              <a:off x="2734595" y="1778176"/>
              <a:ext cx="1885500" cy="1137300"/>
            </a:xfrm>
            <a:prstGeom prst="roundRect">
              <a:avLst>
                <a:gd fmla="val 10000" name="adj"/>
              </a:avLst>
            </a:prstGeom>
            <a:solidFill>
              <a:schemeClr val="lt1">
                <a:alpha val="89411"/>
              </a:schemeClr>
            </a:solidFill>
            <a:ln cap="flat" cmpd="sng" w="12700">
              <a:solidFill>
                <a:srgbClr val="176B2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17"/>
            <p:cNvSpPr txBox="1"/>
            <p:nvPr/>
          </p:nvSpPr>
          <p:spPr>
            <a:xfrm>
              <a:off x="2762220" y="1805801"/>
              <a:ext cx="1830300" cy="1137300"/>
            </a:xfrm>
            <a:prstGeom prst="rect">
              <a:avLst/>
            </a:prstGeom>
            <a:noFill/>
            <a:ln>
              <a:noFill/>
            </a:ln>
          </p:spPr>
          <p:txBody>
            <a:bodyPr anchorCtr="0" anchor="ctr" bIns="24125" lIns="36175" spcFirstLastPara="1" rIns="36175" wrap="square" tIns="24125">
              <a:noAutofit/>
            </a:bodyPr>
            <a:lstStyle/>
            <a:p>
              <a:pPr indent="0" lvl="0" marL="0" marR="0" rtl="0" algn="ctr">
                <a:lnSpc>
                  <a:spcPct val="90000"/>
                </a:lnSpc>
                <a:spcBef>
                  <a:spcPts val="0"/>
                </a:spcBef>
                <a:spcAft>
                  <a:spcPts val="0"/>
                </a:spcAft>
                <a:buClr>
                  <a:schemeClr val="dk1"/>
                </a:buClr>
                <a:buSzPts val="1900"/>
                <a:buFont typeface="Arial"/>
                <a:buNone/>
              </a:pPr>
              <a:r>
                <a:rPr b="0" i="0" lang="es-CO" sz="1900" u="none" cap="none" strike="noStrike">
                  <a:solidFill>
                    <a:schemeClr val="dk1"/>
                  </a:solidFill>
                  <a:latin typeface="Arial"/>
                  <a:ea typeface="Arial"/>
                  <a:cs typeface="Arial"/>
                  <a:sym typeface="Arial"/>
                </a:rPr>
                <a:t>Mejora la productividad y sostenibilidad agrícola.</a:t>
              </a:r>
              <a:endParaRPr b="0" i="0" sz="1900" u="none" cap="none" strike="noStrike">
                <a:solidFill>
                  <a:schemeClr val="dk1"/>
                </a:solidFill>
                <a:latin typeface="Tahoma"/>
                <a:ea typeface="Tahoma"/>
                <a:cs typeface="Tahoma"/>
                <a:sym typeface="Tahoma"/>
              </a:endParaRPr>
            </a:p>
          </p:txBody>
        </p:sp>
      </p:grpSp>
      <p:sp>
        <p:nvSpPr>
          <p:cNvPr id="133" name="Google Shape;133;p17"/>
          <p:cNvSpPr/>
          <p:nvPr/>
        </p:nvSpPr>
        <p:spPr>
          <a:xfrm>
            <a:off x="3104675" y="3472610"/>
            <a:ext cx="2155500" cy="944700"/>
          </a:xfrm>
          <a:prstGeom prst="roundRect">
            <a:avLst>
              <a:gd fmla="val 10000" name="adj"/>
            </a:avLst>
          </a:prstGeom>
          <a:gradFill>
            <a:gsLst>
              <a:gs pos="0">
                <a:srgbClr val="6DCD4A"/>
              </a:gs>
              <a:gs pos="100000">
                <a:srgbClr val="396F25"/>
              </a:gs>
            </a:gsLst>
            <a:lin ang="5400012"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chemeClr val="lt1"/>
              </a:buClr>
              <a:buSzPts val="2500"/>
              <a:buFont typeface="Tahoma"/>
              <a:buNone/>
            </a:pPr>
            <a:r>
              <a:rPr b="0" i="0" lang="es-CO" sz="2500" u="none" cap="none" strike="noStrike">
                <a:solidFill>
                  <a:schemeClr val="lt1"/>
                </a:solidFill>
                <a:latin typeface="Tahoma"/>
                <a:ea typeface="Tahoma"/>
                <a:cs typeface="Tahoma"/>
                <a:sym typeface="Tahoma"/>
              </a:rPr>
              <a:t>Importancia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18"/>
          <p:cNvPicPr preferRelativeResize="0"/>
          <p:nvPr/>
        </p:nvPicPr>
        <p:blipFill rotWithShape="1">
          <a:blip r:embed="rId3">
            <a:alphaModFix/>
          </a:blip>
          <a:srcRect b="0" l="14534" r="14527" t="0"/>
          <a:stretch/>
        </p:blipFill>
        <p:spPr>
          <a:xfrm>
            <a:off x="6611815" y="1362879"/>
            <a:ext cx="5399838" cy="5383530"/>
          </a:xfrm>
          <a:custGeom>
            <a:rect b="b" l="l" r="r" t="t"/>
            <a:pathLst>
              <a:path extrusionOk="0" h="6858000" w="6878775">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ln>
            <a:noFill/>
          </a:ln>
        </p:spPr>
      </p:pic>
      <p:grpSp>
        <p:nvGrpSpPr>
          <p:cNvPr id="139" name="Google Shape;139;p18"/>
          <p:cNvGrpSpPr/>
          <p:nvPr/>
        </p:nvGrpSpPr>
        <p:grpSpPr>
          <a:xfrm>
            <a:off x="105850" y="1307085"/>
            <a:ext cx="5675865" cy="5495489"/>
            <a:chOff x="517" y="599695"/>
            <a:chExt cx="1885607" cy="2315938"/>
          </a:xfrm>
        </p:grpSpPr>
        <p:sp>
          <p:nvSpPr>
            <p:cNvPr id="140" name="Google Shape;140;p18"/>
            <p:cNvSpPr/>
            <p:nvPr/>
          </p:nvSpPr>
          <p:spPr>
            <a:xfrm>
              <a:off x="517" y="599695"/>
              <a:ext cx="716100" cy="398100"/>
            </a:xfrm>
            <a:prstGeom prst="roundRect">
              <a:avLst>
                <a:gd fmla="val 10000" name="adj"/>
              </a:avLst>
            </a:prstGeom>
            <a:gradFill>
              <a:gsLst>
                <a:gs pos="0">
                  <a:srgbClr val="EC8154"/>
                </a:gs>
                <a:gs pos="50000">
                  <a:srgbClr val="F16E27"/>
                </a:gs>
                <a:gs pos="100000">
                  <a:srgbClr val="DF5D18"/>
                </a:gs>
              </a:gsLst>
              <a:lin ang="5400012"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18"/>
            <p:cNvSpPr txBox="1"/>
            <p:nvPr/>
          </p:nvSpPr>
          <p:spPr>
            <a:xfrm>
              <a:off x="28133" y="627319"/>
              <a:ext cx="611100" cy="398100"/>
            </a:xfrm>
            <a:prstGeom prst="rect">
              <a:avLst/>
            </a:prstGeom>
            <a:noFill/>
            <a:ln>
              <a:noFill/>
            </a:ln>
          </p:spPr>
          <p:txBody>
            <a:bodyPr anchorCtr="0" anchor="ctr" bIns="31750" lIns="47625" spcFirstLastPara="1" rIns="47625" wrap="square" tIns="31750">
              <a:noAutofit/>
            </a:bodyPr>
            <a:lstStyle/>
            <a:p>
              <a:pPr indent="0" lvl="0" marL="0" marR="0" rtl="0" algn="ctr">
                <a:lnSpc>
                  <a:spcPct val="90000"/>
                </a:lnSpc>
                <a:spcBef>
                  <a:spcPts val="0"/>
                </a:spcBef>
                <a:spcAft>
                  <a:spcPts val="0"/>
                </a:spcAft>
                <a:buClr>
                  <a:schemeClr val="lt1"/>
                </a:buClr>
                <a:buSzPts val="2500"/>
                <a:buFont typeface="Tahoma"/>
                <a:buNone/>
              </a:pPr>
              <a:r>
                <a:rPr b="0" i="0" lang="es-CO" sz="2500" u="none" cap="none" strike="noStrike">
                  <a:solidFill>
                    <a:schemeClr val="lt1"/>
                  </a:solidFill>
                  <a:latin typeface="Tahoma"/>
                  <a:ea typeface="Tahoma"/>
                  <a:cs typeface="Tahoma"/>
                  <a:sym typeface="Tahoma"/>
                </a:rPr>
                <a:t>Descripción</a:t>
              </a:r>
              <a:endParaRPr b="0" i="0" sz="2500" u="none" cap="none" strike="noStrike">
                <a:solidFill>
                  <a:schemeClr val="lt1"/>
                </a:solidFill>
                <a:latin typeface="Tahoma"/>
                <a:ea typeface="Tahoma"/>
                <a:cs typeface="Tahoma"/>
                <a:sym typeface="Tahoma"/>
              </a:endParaRPr>
            </a:p>
          </p:txBody>
        </p:sp>
        <p:sp>
          <p:nvSpPr>
            <p:cNvPr id="142" name="Google Shape;142;p18"/>
            <p:cNvSpPr/>
            <p:nvPr/>
          </p:nvSpPr>
          <p:spPr>
            <a:xfrm>
              <a:off x="189074" y="1025411"/>
              <a:ext cx="188700" cy="1224300"/>
            </a:xfrm>
            <a:custGeom>
              <a:rect b="b" l="l" r="r" t="t"/>
              <a:pathLst>
                <a:path extrusionOk="0" h="120000" w="120000">
                  <a:moveTo>
                    <a:pt x="0" y="0"/>
                  </a:moveTo>
                  <a:lnTo>
                    <a:pt x="0" y="120000"/>
                  </a:lnTo>
                  <a:lnTo>
                    <a:pt x="120000" y="120000"/>
                  </a:lnTo>
                </a:path>
              </a:pathLst>
            </a:custGeom>
            <a:noFill/>
            <a:ln cap="flat" cmpd="sng" w="19050">
              <a:solidFill>
                <a:srgbClr val="E97131"/>
              </a:solidFill>
              <a:prstDash val="solid"/>
              <a:miter lim="800000"/>
              <a:headEnd len="sm" w="sm" type="none"/>
              <a:tailEnd len="sm" w="sm" type="none"/>
            </a:ln>
          </p:spPr>
        </p:sp>
        <p:sp>
          <p:nvSpPr>
            <p:cNvPr id="143" name="Google Shape;143;p18"/>
            <p:cNvSpPr/>
            <p:nvPr/>
          </p:nvSpPr>
          <p:spPr>
            <a:xfrm>
              <a:off x="317724" y="1112333"/>
              <a:ext cx="1568400" cy="1803300"/>
            </a:xfrm>
            <a:prstGeom prst="roundRect">
              <a:avLst>
                <a:gd fmla="val 10000" name="adj"/>
              </a:avLst>
            </a:prstGeom>
            <a:solidFill>
              <a:schemeClr val="lt1">
                <a:alpha val="89411"/>
              </a:schemeClr>
            </a:solidFill>
            <a:ln cap="flat" cmpd="sng" w="12700">
              <a:solidFill>
                <a:srgbClr val="E9713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18"/>
            <p:cNvSpPr txBox="1"/>
            <p:nvPr/>
          </p:nvSpPr>
          <p:spPr>
            <a:xfrm>
              <a:off x="377698" y="1112154"/>
              <a:ext cx="1468200" cy="1803300"/>
            </a:xfrm>
            <a:prstGeom prst="rect">
              <a:avLst/>
            </a:prstGeom>
            <a:noFill/>
            <a:ln>
              <a:noFill/>
            </a:ln>
          </p:spPr>
          <p:txBody>
            <a:bodyPr anchorCtr="0" anchor="ctr" bIns="24125" lIns="36175" spcFirstLastPara="1" rIns="36175" wrap="square" tIns="24125">
              <a:noAutofit/>
            </a:bodyPr>
            <a:lstStyle/>
            <a:p>
              <a:pPr indent="0" lvl="0" marL="0" marR="0" rtl="0" algn="ctr">
                <a:lnSpc>
                  <a:spcPct val="90000"/>
                </a:lnSpc>
                <a:spcBef>
                  <a:spcPts val="0"/>
                </a:spcBef>
                <a:spcAft>
                  <a:spcPts val="0"/>
                </a:spcAft>
                <a:buClr>
                  <a:schemeClr val="dk1"/>
                </a:buClr>
                <a:buSzPts val="1900"/>
                <a:buFont typeface="Arial"/>
                <a:buNone/>
              </a:pPr>
              <a:r>
                <a:rPr b="0" i="0" lang="es-CO" sz="1900" u="none" cap="none" strike="noStrike">
                  <a:solidFill>
                    <a:schemeClr val="dk1"/>
                  </a:solidFill>
                  <a:latin typeface="Arial"/>
                  <a:ea typeface="Arial"/>
                  <a:cs typeface="Arial"/>
                  <a:sym typeface="Arial"/>
                </a:rPr>
                <a:t>El departamento de Bolívar posee aproximadamente 1,4 millones de hectáreas aptas para la producción agrícola, concentradas en su mayoría en las zonas centro y norte. La agricultura es uno de los principales motores económicos de la región, lo que resalta la necesidad de aprovechar al máximo los recursos naturales. Mediante el análisis detallado de las características físico-químicas del suelo, es posible mejorar las decisiones sobre la selección de cultivos, lo que resulta en un mayor rendimiento y sostenibilidad. </a:t>
              </a:r>
              <a:endParaRPr b="0" i="0" sz="1900" u="none" cap="none" strike="noStrike">
                <a:solidFill>
                  <a:schemeClr val="dk1"/>
                </a:solidFill>
                <a:latin typeface="Tahoma"/>
                <a:ea typeface="Tahoma"/>
                <a:cs typeface="Tahoma"/>
                <a:sym typeface="Tahoma"/>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19"/>
          <p:cNvPicPr preferRelativeResize="0"/>
          <p:nvPr/>
        </p:nvPicPr>
        <p:blipFill rotWithShape="1">
          <a:blip r:embed="rId3">
            <a:alphaModFix/>
          </a:blip>
          <a:srcRect b="0" l="16635" r="16635" t="0"/>
          <a:stretch/>
        </p:blipFill>
        <p:spPr>
          <a:xfrm flipH="1">
            <a:off x="-10" y="1408979"/>
            <a:ext cx="5399838" cy="5383530"/>
          </a:xfrm>
          <a:custGeom>
            <a:rect b="b" l="l" r="r" t="t"/>
            <a:pathLst>
              <a:path extrusionOk="0" h="6858000" w="6878775">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ln>
            <a:noFill/>
          </a:ln>
        </p:spPr>
      </p:pic>
      <p:grpSp>
        <p:nvGrpSpPr>
          <p:cNvPr id="150" name="Google Shape;150;p19"/>
          <p:cNvGrpSpPr/>
          <p:nvPr/>
        </p:nvGrpSpPr>
        <p:grpSpPr>
          <a:xfrm>
            <a:off x="5713325" y="1409002"/>
            <a:ext cx="5675865" cy="5383629"/>
            <a:chOff x="517" y="599695"/>
            <a:chExt cx="1885607" cy="2315938"/>
          </a:xfrm>
        </p:grpSpPr>
        <p:sp>
          <p:nvSpPr>
            <p:cNvPr id="151" name="Google Shape;151;p19"/>
            <p:cNvSpPr/>
            <p:nvPr/>
          </p:nvSpPr>
          <p:spPr>
            <a:xfrm>
              <a:off x="517" y="599695"/>
              <a:ext cx="716100" cy="398100"/>
            </a:xfrm>
            <a:prstGeom prst="roundRect">
              <a:avLst>
                <a:gd fmla="val 10000" name="adj"/>
              </a:avLst>
            </a:prstGeom>
            <a:gradFill>
              <a:gsLst>
                <a:gs pos="0">
                  <a:srgbClr val="6DCD4A"/>
                </a:gs>
                <a:gs pos="100000">
                  <a:srgbClr val="396F25"/>
                </a:gs>
              </a:gsLst>
              <a:lin ang="5400012"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9"/>
            <p:cNvSpPr txBox="1"/>
            <p:nvPr/>
          </p:nvSpPr>
          <p:spPr>
            <a:xfrm>
              <a:off x="28133" y="627319"/>
              <a:ext cx="611100" cy="398100"/>
            </a:xfrm>
            <a:prstGeom prst="rect">
              <a:avLst/>
            </a:prstGeom>
            <a:noFill/>
            <a:ln>
              <a:noFill/>
            </a:ln>
          </p:spPr>
          <p:txBody>
            <a:bodyPr anchorCtr="0" anchor="ctr" bIns="31750" lIns="47625" spcFirstLastPara="1" rIns="47625" wrap="square" tIns="31750">
              <a:noAutofit/>
            </a:bodyPr>
            <a:lstStyle/>
            <a:p>
              <a:pPr indent="0" lvl="0" marL="0" marR="0" rtl="0" algn="ctr">
                <a:lnSpc>
                  <a:spcPct val="90000"/>
                </a:lnSpc>
                <a:spcBef>
                  <a:spcPts val="0"/>
                </a:spcBef>
                <a:spcAft>
                  <a:spcPts val="0"/>
                </a:spcAft>
                <a:buClr>
                  <a:schemeClr val="lt1"/>
                </a:buClr>
                <a:buSzPts val="2500"/>
                <a:buFont typeface="Tahoma"/>
                <a:buNone/>
              </a:pPr>
              <a:r>
                <a:rPr b="0" i="0" lang="es-CO" sz="2500" u="none" cap="none" strike="noStrike">
                  <a:solidFill>
                    <a:schemeClr val="lt1"/>
                  </a:solidFill>
                  <a:latin typeface="Tahoma"/>
                  <a:ea typeface="Tahoma"/>
                  <a:cs typeface="Tahoma"/>
                  <a:sym typeface="Tahoma"/>
                </a:rPr>
                <a:t>Importancia</a:t>
              </a:r>
              <a:endParaRPr b="0" i="0" sz="2500" u="none" cap="none" strike="noStrike">
                <a:solidFill>
                  <a:schemeClr val="lt1"/>
                </a:solidFill>
                <a:latin typeface="Tahoma"/>
                <a:ea typeface="Tahoma"/>
                <a:cs typeface="Tahoma"/>
                <a:sym typeface="Tahoma"/>
              </a:endParaRPr>
            </a:p>
          </p:txBody>
        </p:sp>
        <p:sp>
          <p:nvSpPr>
            <p:cNvPr id="153" name="Google Shape;153;p19"/>
            <p:cNvSpPr/>
            <p:nvPr/>
          </p:nvSpPr>
          <p:spPr>
            <a:xfrm>
              <a:off x="189074" y="1025411"/>
              <a:ext cx="188700" cy="1224300"/>
            </a:xfrm>
            <a:custGeom>
              <a:rect b="b" l="l" r="r" t="t"/>
              <a:pathLst>
                <a:path extrusionOk="0" h="120000" w="120000">
                  <a:moveTo>
                    <a:pt x="0" y="0"/>
                  </a:moveTo>
                  <a:lnTo>
                    <a:pt x="0" y="120000"/>
                  </a:lnTo>
                  <a:lnTo>
                    <a:pt x="120000" y="120000"/>
                  </a:lnTo>
                </a:path>
              </a:pathLst>
            </a:custGeom>
            <a:noFill/>
            <a:ln cap="flat" cmpd="sng" w="19050">
              <a:solidFill>
                <a:schemeClr val="accent6"/>
              </a:solidFill>
              <a:prstDash val="solid"/>
              <a:miter lim="800000"/>
              <a:headEnd len="sm" w="sm" type="none"/>
              <a:tailEnd len="sm" w="sm" type="none"/>
            </a:ln>
          </p:spPr>
        </p:sp>
        <p:sp>
          <p:nvSpPr>
            <p:cNvPr id="154" name="Google Shape;154;p19"/>
            <p:cNvSpPr/>
            <p:nvPr/>
          </p:nvSpPr>
          <p:spPr>
            <a:xfrm>
              <a:off x="317724" y="1112333"/>
              <a:ext cx="1568400" cy="1803300"/>
            </a:xfrm>
            <a:prstGeom prst="roundRect">
              <a:avLst>
                <a:gd fmla="val 10000" name="adj"/>
              </a:avLst>
            </a:prstGeom>
            <a:solidFill>
              <a:schemeClr val="lt1">
                <a:alpha val="89411"/>
              </a:schemeClr>
            </a:solidFill>
            <a:ln cap="flat" cmpd="sng" w="12700">
              <a:solidFill>
                <a:schemeClr val="accent6"/>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9"/>
            <p:cNvSpPr txBox="1"/>
            <p:nvPr/>
          </p:nvSpPr>
          <p:spPr>
            <a:xfrm>
              <a:off x="377698" y="1112154"/>
              <a:ext cx="1468200" cy="1803300"/>
            </a:xfrm>
            <a:prstGeom prst="rect">
              <a:avLst/>
            </a:prstGeom>
            <a:noFill/>
            <a:ln>
              <a:noFill/>
            </a:ln>
          </p:spPr>
          <p:txBody>
            <a:bodyPr anchorCtr="0" anchor="ctr" bIns="24125" lIns="36175" spcFirstLastPara="1" rIns="36175" wrap="square" tIns="24125">
              <a:noAutofit/>
            </a:bodyPr>
            <a:lstStyle/>
            <a:p>
              <a:pPr indent="0" lvl="0" marL="0" marR="0" rtl="0" algn="ctr">
                <a:lnSpc>
                  <a:spcPct val="90000"/>
                </a:lnSpc>
                <a:spcBef>
                  <a:spcPts val="0"/>
                </a:spcBef>
                <a:spcAft>
                  <a:spcPts val="0"/>
                </a:spcAft>
                <a:buClr>
                  <a:schemeClr val="dk1"/>
                </a:buClr>
                <a:buSzPts val="1900"/>
                <a:buFont typeface="Arial"/>
                <a:buNone/>
              </a:pPr>
              <a:r>
                <a:rPr b="0" i="0" lang="es-CO" sz="1900" u="none" cap="none" strike="noStrike">
                  <a:solidFill>
                    <a:schemeClr val="dk1"/>
                  </a:solidFill>
                  <a:latin typeface="Arial"/>
                  <a:ea typeface="Arial"/>
                  <a:cs typeface="Arial"/>
                  <a:sym typeface="Arial"/>
                </a:rPr>
                <a:t>El uso de inteligencia artificial para analizar los componentes físico-químicos del suelo y predecir los cultivos más adecuados es una herramienta clave para la agricultura de precisión. Esta tecnología no solo optimiza la productividad agrícola, sino que también contribuye a una gestión más eficiente de los recursos naturales, lo que es fundamental para la sostenibilidad a largo plazo. En el contexto de Bolívar, donde la agricultura tiene un rol preponderante, este enfoque puede transformar las prácticas agrícolas, aumentando la rentabilidad y reduciendo el impacto ambiental.</a:t>
              </a:r>
              <a:endParaRPr b="0" i="0" sz="1900" u="none" cap="none" strike="noStrike">
                <a:solidFill>
                  <a:schemeClr val="dk1"/>
                </a:solidFill>
                <a:latin typeface="Tahoma"/>
                <a:ea typeface="Tahoma"/>
                <a:cs typeface="Tahoma"/>
                <a:sym typeface="Tahoma"/>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0"/>
          <p:cNvSpPr txBox="1"/>
          <p:nvPr/>
        </p:nvSpPr>
        <p:spPr>
          <a:xfrm>
            <a:off x="94795" y="2583903"/>
            <a:ext cx="6922200" cy="18567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800"/>
              <a:buFont typeface="Arial"/>
              <a:buNone/>
            </a:pPr>
            <a:r>
              <a:rPr b="1" i="0" lang="es-CO" sz="2800" u="none" cap="none" strike="noStrike">
                <a:solidFill>
                  <a:schemeClr val="dk1"/>
                </a:solidFill>
                <a:latin typeface="Arial"/>
                <a:ea typeface="Arial"/>
                <a:cs typeface="Arial"/>
                <a:sym typeface="Arial"/>
              </a:rPr>
              <a:t>¿Cómo se puede predecir el cultivo apropiado, según las características fisicoquímicas del suelo, para identificar la relación de cultivos históricos en los municipios del Departamento de Bolívar?</a:t>
            </a:r>
            <a:endParaRPr b="1" i="0" sz="2800" u="none" cap="none" strike="noStrike">
              <a:solidFill>
                <a:schemeClr val="dk1"/>
              </a:solidFill>
              <a:latin typeface="Arial"/>
              <a:ea typeface="Arial"/>
              <a:cs typeface="Arial"/>
              <a:sym typeface="Arial"/>
            </a:endParaRPr>
          </a:p>
        </p:txBody>
      </p:sp>
      <p:pic>
        <p:nvPicPr>
          <p:cNvPr id="161" name="Google Shape;161;p20"/>
          <p:cNvPicPr preferRelativeResize="0"/>
          <p:nvPr/>
        </p:nvPicPr>
        <p:blipFill rotWithShape="1">
          <a:blip r:embed="rId3">
            <a:alphaModFix/>
          </a:blip>
          <a:srcRect b="0" l="0" r="0" t="0"/>
          <a:stretch/>
        </p:blipFill>
        <p:spPr>
          <a:xfrm>
            <a:off x="6967675" y="2196400"/>
            <a:ext cx="4951825" cy="3301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1"/>
          <p:cNvSpPr/>
          <p:nvPr/>
        </p:nvSpPr>
        <p:spPr>
          <a:xfrm>
            <a:off x="1516060" y="3867512"/>
            <a:ext cx="9159880"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CO" sz="3600" u="none" cap="none" strike="noStrike">
                <a:solidFill>
                  <a:srgbClr val="501549"/>
                </a:solidFill>
                <a:latin typeface="Arial"/>
                <a:ea typeface="Arial"/>
                <a:cs typeface="Arial"/>
                <a:sym typeface="Arial"/>
              </a:rPr>
              <a:t>Objetivos  - Contextualización del Proyecto</a:t>
            </a:r>
            <a:endParaRPr b="1" i="0" sz="3600" u="none" cap="none" strike="noStrike">
              <a:solidFill>
                <a:srgbClr val="501549"/>
              </a:solidFill>
              <a:latin typeface="Arial"/>
              <a:ea typeface="Arial"/>
              <a:cs typeface="Arial"/>
              <a:sym typeface="Arial"/>
            </a:endParaRPr>
          </a:p>
        </p:txBody>
      </p:sp>
      <p:pic>
        <p:nvPicPr>
          <p:cNvPr descr="De lo análogico a lo digital: Análisis de datos" id="167" name="Google Shape;167;p21"/>
          <p:cNvPicPr preferRelativeResize="0"/>
          <p:nvPr/>
        </p:nvPicPr>
        <p:blipFill rotWithShape="1">
          <a:blip r:embed="rId3">
            <a:alphaModFix/>
          </a:blip>
          <a:srcRect b="0" l="0" r="0" t="0"/>
          <a:stretch/>
        </p:blipFill>
        <p:spPr>
          <a:xfrm>
            <a:off x="4671681" y="2133962"/>
            <a:ext cx="2638425" cy="1733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